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98" r:id="rId3"/>
    <p:sldId id="281" r:id="rId4"/>
    <p:sldId id="299" r:id="rId5"/>
    <p:sldId id="259" r:id="rId6"/>
    <p:sldId id="308" r:id="rId7"/>
    <p:sldId id="309" r:id="rId8"/>
    <p:sldId id="310" r:id="rId9"/>
    <p:sldId id="311" r:id="rId10"/>
    <p:sldId id="312" r:id="rId11"/>
    <p:sldId id="313" r:id="rId12"/>
    <p:sldId id="314" r:id="rId13"/>
    <p:sldId id="316" r:id="rId14"/>
    <p:sldId id="315" r:id="rId15"/>
    <p:sldId id="317" r:id="rId16"/>
    <p:sldId id="318" r:id="rId17"/>
    <p:sldId id="320" r:id="rId18"/>
    <p:sldId id="322" r:id="rId19"/>
    <p:sldId id="321" r:id="rId20"/>
    <p:sldId id="323" r:id="rId21"/>
    <p:sldId id="324" r:id="rId22"/>
    <p:sldId id="325" r:id="rId23"/>
    <p:sldId id="307" r:id="rId24"/>
    <p:sldId id="328" r:id="rId25"/>
    <p:sldId id="326" r:id="rId26"/>
    <p:sldId id="329" r:id="rId27"/>
    <p:sldId id="330" r:id="rId28"/>
    <p:sldId id="333"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CCFFCC"/>
    <a:srgbClr val="FF9966"/>
    <a:srgbClr val="6600FF"/>
    <a:srgbClr val="00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14" y="-702"/>
      </p:cViewPr>
      <p:guideLst>
        <p:guide orient="horz" pos="2160"/>
        <p:guide pos="286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BB35C058-9477-4131-A5CC-E7F5A6767AEE}" type="datetimeFigureOut">
              <a:rPr lang="en-US"/>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pPr>
              <a:defRPr/>
            </a:pPr>
            <a:fld id="{5B6879BA-37CC-48B0-9B08-99EE9B3B0530}"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xml"/><Relationship Id="rId4" Type="http://schemas.openxmlformats.org/officeDocument/2006/relationships/image" Target="../media/image7.wmf"/><Relationship Id="rId2" Type="http://schemas.openxmlformats.org/officeDocument/2006/relationships/image" Target="../media/image8.wmf"/><Relationship Id="rId10"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9.wmf"/><Relationship Id="rId6" Type="http://schemas.openxmlformats.org/officeDocument/2006/relationships/image" Target="../media/image18.wmf"/><Relationship Id="rId4" Type="http://schemas.openxmlformats.org/officeDocument/2006/relationships/image" Target="../media/image17.wmf"/><Relationship Id="rId2" Type="http://schemas.openxmlformats.org/officeDocument/2006/relationships/image" Target="../media/image16.wmf"/><Relationship Id="rId14" Type="http://schemas.openxmlformats.org/officeDocument/2006/relationships/vmlDrawing" Target="../drawings/vmlDrawing3.vml"/><Relationship Id="rId13" Type="http://schemas.openxmlformats.org/officeDocument/2006/relationships/slideLayout" Target="../slideLayouts/slideLayout1.xml"/><Relationship Id="rId12" Type="http://schemas.openxmlformats.org/officeDocument/2006/relationships/image" Target="../media/image21.wmf"/><Relationship Id="rId10" Type="http://schemas.openxmlformats.org/officeDocument/2006/relationships/image" Target="../media/image20.w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1.xml"/><Relationship Id="rId4" Type="http://schemas.openxmlformats.org/officeDocument/2006/relationships/image" Target="../media/image7.wmf"/><Relationship Id="rId2"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Text Box 9"/>
          <p:cNvSpPr txBox="1">
            <a:spLocks noChangeArrowheads="1"/>
          </p:cNvSpPr>
          <p:nvPr/>
        </p:nvSpPr>
        <p:spPr bwMode="auto">
          <a:xfrm>
            <a:off x="87313" y="549275"/>
            <a:ext cx="3219450" cy="521970"/>
          </a:xfrm>
          <a:prstGeom prst="rect">
            <a:avLst/>
          </a:prstGeom>
          <a:noFill/>
          <a:ln w="9525">
            <a:noFill/>
            <a:miter lim="800000"/>
          </a:ln>
          <a:effectLst/>
        </p:spPr>
        <p:txBody>
          <a:bodyPr>
            <a:spAutoFit/>
          </a:bodyPr>
          <a:lstStyle/>
          <a:p>
            <a:pPr>
              <a:spcBef>
                <a:spcPct val="50000"/>
              </a:spcBef>
              <a:defRPr/>
            </a:pPr>
            <a:r>
              <a:rPr lang="vi-VN" altLang="en-US" sz="2800" b="1" dirty="0">
                <a:solidFill>
                  <a:srgbClr val="FFCC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Chương II</a:t>
            </a:r>
            <a:endParaRPr lang="vi-VN" altLang="en-US" sz="2800" b="1" dirty="0">
              <a:solidFill>
                <a:srgbClr val="FFCC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5072" name="Text Box 16"/>
          <p:cNvSpPr txBox="1">
            <a:spLocks noChangeArrowheads="1"/>
          </p:cNvSpPr>
          <p:nvPr/>
        </p:nvSpPr>
        <p:spPr bwMode="auto">
          <a:xfrm>
            <a:off x="114300" y="549275"/>
            <a:ext cx="3644900" cy="521970"/>
          </a:xfrm>
          <a:prstGeom prst="rect">
            <a:avLst/>
          </a:prstGeom>
          <a:noFill/>
          <a:ln w="9525">
            <a:noFill/>
            <a:miter lim="800000"/>
          </a:ln>
          <a:effectLst/>
        </p:spPr>
        <p:txBody>
          <a:bodyPr>
            <a:spAutoFit/>
          </a:bodyPr>
          <a:lstStyle/>
          <a:p>
            <a:pPr>
              <a:spcBef>
                <a:spcPct val="50000"/>
              </a:spcBef>
              <a:defRPr/>
            </a:pPr>
            <a:r>
              <a:rPr lang="vi-VN" altLang="en-US" sz="2800" b="1" dirty="0">
                <a:solidFill>
                  <a:srgbClr val="66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Chương II</a:t>
            </a:r>
            <a:endParaRPr lang="vi-VN" altLang="en-US" sz="2800" b="1" dirty="0">
              <a:solidFill>
                <a:srgbClr val="66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2" name="Group 18"/>
          <p:cNvGrpSpPr/>
          <p:nvPr/>
        </p:nvGrpSpPr>
        <p:grpSpPr bwMode="auto">
          <a:xfrm>
            <a:off x="2344738" y="436563"/>
            <a:ext cx="5813425" cy="715962"/>
            <a:chOff x="720" y="1390"/>
            <a:chExt cx="4442" cy="722"/>
          </a:xfrm>
        </p:grpSpPr>
        <p:sp>
          <p:nvSpPr>
            <p:cNvPr id="3079" name="WordArt 12"/>
            <p:cNvSpPr>
              <a:spLocks noChangeArrowheads="1" noChangeShapeType="1" noTextEdit="1"/>
            </p:cNvSpPr>
            <p:nvPr/>
          </p:nvSpPr>
          <p:spPr bwMode="auto">
            <a:xfrm>
              <a:off x="720" y="1392"/>
              <a:ext cx="4416" cy="72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sz="2000" b="1" kern="10">
                  <a:solidFill>
                    <a:srgbClr val="FFFF00"/>
                  </a:solidFill>
                  <a:effectLst>
                    <a:outerShdw dist="35921" dir="2700000" algn="ctr" rotWithShape="0">
                      <a:srgbClr val="808080">
                        <a:alpha val="79999"/>
                      </a:srgbClr>
                    </a:outerShdw>
                  </a:effectLst>
                  <a:latin typeface="Tahoma" panose="020B0604030504040204"/>
                  <a:ea typeface="Tahoma" panose="020B0604030504040204"/>
                  <a:cs typeface="Tahoma" panose="020B0604030504040204"/>
                </a:rPr>
                <a:t> SỐ NGUYÊN</a:t>
              </a:r>
              <a:endParaRPr lang="en-US" sz="2000" b="1" kern="10">
                <a:solidFill>
                  <a:srgbClr val="FFFF00"/>
                </a:solidFill>
                <a:effectLst>
                  <a:outerShdw dist="35921" dir="2700000" algn="ctr" rotWithShape="0">
                    <a:srgbClr val="808080">
                      <a:alpha val="79999"/>
                    </a:srgbClr>
                  </a:outerShdw>
                </a:effectLst>
                <a:latin typeface="Tahoma" panose="020B0604030504040204"/>
                <a:ea typeface="Tahoma" panose="020B0604030504040204"/>
                <a:cs typeface="Tahoma" panose="020B0604030504040204"/>
              </a:endParaRPr>
            </a:p>
          </p:txBody>
        </p:sp>
        <p:sp>
          <p:nvSpPr>
            <p:cNvPr id="3080" name="WordArt 17"/>
            <p:cNvSpPr>
              <a:spLocks noChangeArrowheads="1" noChangeShapeType="1" noTextEdit="1"/>
            </p:cNvSpPr>
            <p:nvPr/>
          </p:nvSpPr>
          <p:spPr bwMode="auto">
            <a:xfrm>
              <a:off x="746" y="1390"/>
              <a:ext cx="4416" cy="72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sz="2000" b="1" kern="10">
                  <a:solidFill>
                    <a:srgbClr val="FF3399"/>
                  </a:solidFill>
                  <a:effectLst>
                    <a:outerShdw dist="35921" dir="2700000" algn="ctr" rotWithShape="0">
                      <a:srgbClr val="808080">
                        <a:alpha val="79999"/>
                      </a:srgbClr>
                    </a:outerShdw>
                  </a:effectLst>
                  <a:latin typeface="Tahoma" panose="020B0604030504040204"/>
                  <a:ea typeface="Tahoma" panose="020B0604030504040204"/>
                  <a:cs typeface="Tahoma" panose="020B0604030504040204"/>
                </a:rPr>
                <a:t> SỐ NGUYÊN</a:t>
              </a:r>
              <a:endParaRPr lang="en-US" sz="2000" b="1" kern="10">
                <a:solidFill>
                  <a:srgbClr val="FF3399"/>
                </a:solidFill>
                <a:effectLst>
                  <a:outerShdw dist="35921" dir="2700000" algn="ctr" rotWithShape="0">
                    <a:srgbClr val="808080">
                      <a:alpha val="79999"/>
                    </a:srgbClr>
                  </a:outerShdw>
                </a:effectLst>
                <a:latin typeface="Tahoma" panose="020B0604030504040204"/>
                <a:ea typeface="Tahoma" panose="020B0604030504040204"/>
                <a:cs typeface="Tahoma" panose="020B0604030504040204"/>
              </a:endParaRPr>
            </a:p>
          </p:txBody>
        </p:sp>
      </p:grpSp>
      <p:sp>
        <p:nvSpPr>
          <p:cNvPr id="3077" name="TextBox 2"/>
          <p:cNvSpPr txBox="1">
            <a:spLocks noChangeArrowheads="1"/>
          </p:cNvSpPr>
          <p:nvPr/>
        </p:nvSpPr>
        <p:spPr bwMode="auto">
          <a:xfrm>
            <a:off x="203200" y="5410200"/>
            <a:ext cx="868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latin typeface="Times New Roman" panose="02020603050405020304" pitchFamily="18" charset="0"/>
                <a:cs typeface="Times New Roman" panose="02020603050405020304" pitchFamily="18" charset="0"/>
              </a:rPr>
              <a:t>Số tự nhiên thường có thể dùng để biểu diễn các độ cao trên mực nước biển với quy ước mực nước biển là 0.</a:t>
            </a:r>
            <a:endParaRPr lang="en-US" sz="2000" b="1">
              <a:latin typeface="Times New Roman" panose="02020603050405020304" pitchFamily="18" charset="0"/>
              <a:cs typeface="Times New Roman" panose="02020603050405020304" pitchFamily="18" charset="0"/>
            </a:endParaRPr>
          </a:p>
          <a:p>
            <a:pPr eaLnBrk="1" hangingPunct="1"/>
            <a:r>
              <a:rPr lang="en-US" sz="2000" b="1">
                <a:latin typeface="Times New Roman" panose="02020603050405020304" pitchFamily="18" charset="0"/>
                <a:cs typeface="Times New Roman" panose="02020603050405020304" pitchFamily="18" charset="0"/>
              </a:rPr>
              <a:t>Còn loại số nào sẽ được dùng để biểu diễn các độ cao dưới mực nước biển?</a:t>
            </a:r>
            <a:endParaRPr lang="en-US" sz="2000" b="1">
              <a:latin typeface="Times New Roman" panose="02020603050405020304" pitchFamily="18" charset="0"/>
              <a:cs typeface="Times New Roman" panose="02020603050405020304" pitchFamily="18" charset="0"/>
            </a:endParaRPr>
          </a:p>
        </p:txBody>
      </p:sp>
      <p:pic>
        <p:nvPicPr>
          <p:cNvPr id="3082" name="Picture 10"/>
          <p:cNvPicPr>
            <a:picLocks noChangeAspect="1" noChangeArrowheads="1"/>
          </p:cNvPicPr>
          <p:nvPr/>
        </p:nvPicPr>
        <p:blipFill>
          <a:blip r:embed="rId1"/>
          <a:srcRect/>
          <a:stretch>
            <a:fillRect/>
          </a:stretch>
        </p:blipFill>
        <p:spPr bwMode="auto">
          <a:xfrm>
            <a:off x="-25400" y="1295400"/>
            <a:ext cx="9144000" cy="39020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5065"/>
                                        </p:tgtEl>
                                        <p:attrNameLst>
                                          <p:attrName>style.visibility</p:attrName>
                                        </p:attrNameLst>
                                      </p:cBhvr>
                                      <p:to>
                                        <p:strVal val="visible"/>
                                      </p:to>
                                    </p:set>
                                    <p:animEffect transition="in" filter="randombar(horizontal)">
                                      <p:cBhvr>
                                        <p:cTn id="7" dur="500"/>
                                        <p:tgtEl>
                                          <p:spTgt spid="450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5072"/>
                                        </p:tgtEl>
                                        <p:attrNameLst>
                                          <p:attrName>style.visibility</p:attrName>
                                        </p:attrNameLst>
                                      </p:cBhvr>
                                      <p:to>
                                        <p:strVal val="visible"/>
                                      </p:to>
                                    </p:set>
                                    <p:animEffect transition="in" filter="randombar(horizontal)">
                                      <p:cBhvr>
                                        <p:cTn id="11" dur="500"/>
                                        <p:tgtEl>
                                          <p:spTgt spid="4507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bldLvl="0" animBg="1"/>
      <p:bldP spid="4507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 y="2209800"/>
          <a:ext cx="8943976" cy="2438400"/>
        </p:xfrm>
        <a:graphic>
          <a:graphicData uri="http://schemas.openxmlformats.org/drawingml/2006/table">
            <a:tbl>
              <a:tblPr firstRow="1" bandRow="1">
                <a:tableStyleId>{5C22544A-7EE6-4342-B048-85BDC9FD1C3A}</a:tableStyleId>
              </a:tblPr>
              <a:tblGrid>
                <a:gridCol w="2235994"/>
                <a:gridCol w="2235994"/>
                <a:gridCol w="2235994"/>
                <a:gridCol w="2235994"/>
              </a:tblGrid>
              <a:tr h="609600">
                <a:tc>
                  <a:txBody>
                    <a:bodyPr/>
                    <a:lstStyle/>
                    <a:p>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smtClean="0">
                          <a:solidFill>
                            <a:srgbClr val="FF0000"/>
                          </a:solidFill>
                          <a:latin typeface="Times New Roman" panose="02020603050405020304" pitchFamily="18" charset="0"/>
                          <a:cs typeface="Times New Roman" panose="02020603050405020304" pitchFamily="18" charset="0"/>
                        </a:rPr>
                        <a:t>Đáp</a:t>
                      </a:r>
                      <a:r>
                        <a:rPr lang="en-US" sz="2400" b="1" baseline="0" smtClean="0">
                          <a:solidFill>
                            <a:srgbClr val="FF0000"/>
                          </a:solidFill>
                          <a:latin typeface="Times New Roman" panose="02020603050405020304" pitchFamily="18" charset="0"/>
                          <a:cs typeface="Times New Roman" panose="02020603050405020304" pitchFamily="18" charset="0"/>
                        </a:rPr>
                        <a:t> án</a:t>
                      </a:r>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err="1" smtClean="0">
                          <a:solidFill>
                            <a:srgbClr val="FF0000"/>
                          </a:solidFill>
                          <a:latin typeface="Times New Roman" panose="02020603050405020304" pitchFamily="18" charset="0"/>
                          <a:cs typeface="Times New Roman" panose="02020603050405020304" pitchFamily="18" charset="0"/>
                        </a:rPr>
                        <a:t>Đáp</a:t>
                      </a:r>
                      <a:r>
                        <a:rPr lang="en-US" sz="2400" b="1" baseline="0" dirty="0" smtClean="0">
                          <a:solidFill>
                            <a:srgbClr val="FF0000"/>
                          </a:solidFill>
                          <a:latin typeface="Times New Roman" panose="02020603050405020304" pitchFamily="18" charset="0"/>
                          <a:cs typeface="Times New Roman" panose="02020603050405020304" pitchFamily="18" charset="0"/>
                        </a:rPr>
                        <a:t> </a:t>
                      </a:r>
                      <a:r>
                        <a:rPr lang="en-US" sz="2400" b="1" baseline="0" dirty="0" err="1" smtClean="0">
                          <a:solidFill>
                            <a:srgbClr val="FF0000"/>
                          </a:solidFill>
                          <a:latin typeface="Times New Roman" panose="02020603050405020304" pitchFamily="18" charset="0"/>
                          <a:cs typeface="Times New Roman" panose="02020603050405020304" pitchFamily="18" charset="0"/>
                        </a:rPr>
                        <a:t>án</a:t>
                      </a:r>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sz="2400" b="1" dirty="0" smtClean="0">
                          <a:latin typeface="Times New Roman" panose="02020603050405020304" pitchFamily="18" charset="0"/>
                          <a:cs typeface="Times New Roman" panose="02020603050405020304" pitchFamily="18" charset="0"/>
                        </a:rPr>
                        <a:t>a) -4       Z</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latin typeface="Times New Roman" panose="02020603050405020304" pitchFamily="18" charset="0"/>
                          <a:cs typeface="Times New Roman" panose="02020603050405020304" pitchFamily="18" charset="0"/>
                        </a:rPr>
                        <a:t>d) -8       N</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sz="2400" b="1" dirty="0" smtClean="0">
                          <a:latin typeface="Times New Roman" panose="02020603050405020304" pitchFamily="18" charset="0"/>
                          <a:cs typeface="Times New Roman" panose="02020603050405020304" pitchFamily="18" charset="0"/>
                        </a:rPr>
                        <a:t>b) 5       Z</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latin typeface="Times New Roman" panose="02020603050405020304" pitchFamily="18" charset="0"/>
                          <a:cs typeface="Times New Roman" panose="02020603050405020304" pitchFamily="18" charset="0"/>
                        </a:rPr>
                        <a:t>e)</a:t>
                      </a:r>
                      <a:r>
                        <a:rPr lang="en-US" sz="2400" b="1" baseline="0" dirty="0" smtClean="0">
                          <a:latin typeface="Times New Roman" panose="02020603050405020304" pitchFamily="18" charset="0"/>
                          <a:cs typeface="Times New Roman" panose="02020603050405020304" pitchFamily="18" charset="0"/>
                        </a:rPr>
                        <a:t>   6       N</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sz="2400" b="1" dirty="0" smtClean="0">
                          <a:latin typeface="Times New Roman" panose="02020603050405020304" pitchFamily="18" charset="0"/>
                          <a:cs typeface="Times New Roman" panose="02020603050405020304" pitchFamily="18" charset="0"/>
                        </a:rPr>
                        <a:t>c) 0</a:t>
                      </a:r>
                      <a:r>
                        <a:rPr lang="en-US" sz="2400" b="1" baseline="0" dirty="0" smtClean="0">
                          <a:latin typeface="Times New Roman" panose="02020603050405020304" pitchFamily="18" charset="0"/>
                          <a:cs typeface="Times New Roman" panose="02020603050405020304" pitchFamily="18" charset="0"/>
                        </a:rPr>
                        <a:t>       Z</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latin typeface="Times New Roman" panose="02020603050405020304" pitchFamily="18" charset="0"/>
                          <a:cs typeface="Times New Roman" panose="02020603050405020304" pitchFamily="18" charset="0"/>
                        </a:rPr>
                        <a:t>g)   0       N</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317" name="TextBox 4"/>
          <p:cNvSpPr txBox="1">
            <a:spLocks noChangeArrowheads="1"/>
          </p:cNvSpPr>
          <p:nvPr/>
        </p:nvSpPr>
        <p:spPr bwMode="auto">
          <a:xfrm>
            <a:off x="25400" y="498475"/>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solidFill>
                  <a:srgbClr val="FF0000"/>
                </a:solidFill>
                <a:latin typeface="Times New Roman" panose="02020603050405020304" pitchFamily="18" charset="0"/>
                <a:cs typeface="Times New Roman" panose="02020603050405020304" pitchFamily="18" charset="0"/>
              </a:rPr>
              <a:t>2. Tập hợp số nguyên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2318"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12319" name="TextBox 4"/>
          <p:cNvSpPr txBox="1">
            <a:spLocks noChangeArrowheads="1"/>
          </p:cNvSpPr>
          <p:nvPr/>
        </p:nvSpPr>
        <p:spPr bwMode="auto">
          <a:xfrm>
            <a:off x="317500" y="1127125"/>
            <a:ext cx="6121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sz="2700" b="1">
                <a:solidFill>
                  <a:srgbClr val="00B050"/>
                </a:solidFill>
                <a:latin typeface="Times New Roman" panose="02020603050405020304" pitchFamily="18" charset="0"/>
                <a:cs typeface="Times New Roman" panose="02020603050405020304" pitchFamily="18" charset="0"/>
              </a:rPr>
              <a:t>TH2:</a:t>
            </a:r>
            <a:r>
              <a:rPr lang="en-US" sz="2700" b="1">
                <a:latin typeface="Times New Roman" panose="02020603050405020304" pitchFamily="18" charset="0"/>
                <a:cs typeface="Times New Roman" panose="02020603050405020304" pitchFamily="18" charset="0"/>
              </a:rPr>
              <a:t> Điền Đúng hoặc Sai:</a:t>
            </a:r>
            <a:endParaRPr lang="en-US" sz="2700" b="1">
              <a:solidFill>
                <a:srgbClr val="FF0000"/>
              </a:solidFill>
              <a:latin typeface="Times New Roman" panose="02020603050405020304" pitchFamily="18" charset="0"/>
              <a:cs typeface="Times New Roman" panose="02020603050405020304" pitchFamily="18" charset="0"/>
            </a:endParaRPr>
          </a:p>
        </p:txBody>
      </p:sp>
      <p:sp>
        <p:nvSpPr>
          <p:cNvPr id="16" name="TextBox 4"/>
          <p:cNvSpPr txBox="1">
            <a:spLocks noChangeArrowheads="1"/>
          </p:cNvSpPr>
          <p:nvPr/>
        </p:nvSpPr>
        <p:spPr bwMode="auto">
          <a:xfrm>
            <a:off x="7010400" y="2819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sz="2700" b="1">
                <a:latin typeface="Times New Roman" panose="02020603050405020304" pitchFamily="18" charset="0"/>
                <a:cs typeface="Times New Roman" panose="02020603050405020304" pitchFamily="18" charset="0"/>
              </a:rPr>
              <a:t>Sai </a:t>
            </a:r>
            <a:endParaRPr lang="en-US" sz="2700" b="1">
              <a:solidFill>
                <a:srgbClr val="FF0000"/>
              </a:solidFill>
              <a:latin typeface="Times New Roman" panose="02020603050405020304" pitchFamily="18" charset="0"/>
              <a:cs typeface="Times New Roman" panose="02020603050405020304" pitchFamily="18" charset="0"/>
            </a:endParaRPr>
          </a:p>
        </p:txBody>
      </p:sp>
      <p:sp>
        <p:nvSpPr>
          <p:cNvPr id="17" name="TextBox 4"/>
          <p:cNvSpPr txBox="1">
            <a:spLocks noChangeArrowheads="1"/>
          </p:cNvSpPr>
          <p:nvPr/>
        </p:nvSpPr>
        <p:spPr bwMode="auto">
          <a:xfrm>
            <a:off x="2819400" y="27432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sz="2400" b="1">
                <a:latin typeface="Times New Roman" panose="02020603050405020304" pitchFamily="18" charset="0"/>
                <a:cs typeface="Times New Roman" panose="02020603050405020304" pitchFamily="18" charset="0"/>
              </a:rPr>
              <a:t>Đúng</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8" name="TextBox 4"/>
          <p:cNvSpPr txBox="1">
            <a:spLocks noChangeArrowheads="1"/>
          </p:cNvSpPr>
          <p:nvPr/>
        </p:nvSpPr>
        <p:spPr bwMode="auto">
          <a:xfrm>
            <a:off x="2768600" y="338931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sz="2400" b="1">
                <a:latin typeface="Times New Roman" panose="02020603050405020304" pitchFamily="18" charset="0"/>
                <a:cs typeface="Times New Roman" panose="02020603050405020304" pitchFamily="18" charset="0"/>
              </a:rPr>
              <a:t>Đúng</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9" name="TextBox 4"/>
          <p:cNvSpPr txBox="1">
            <a:spLocks noChangeArrowheads="1"/>
          </p:cNvSpPr>
          <p:nvPr/>
        </p:nvSpPr>
        <p:spPr bwMode="auto">
          <a:xfrm>
            <a:off x="2667000" y="4021138"/>
            <a:ext cx="1219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sz="2400" b="1">
                <a:latin typeface="Times New Roman" panose="02020603050405020304" pitchFamily="18" charset="0"/>
                <a:cs typeface="Times New Roman" panose="02020603050405020304" pitchFamily="18" charset="0"/>
              </a:rPr>
              <a:t>Đúng</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0" name="TextBox 4"/>
          <p:cNvSpPr txBox="1">
            <a:spLocks noChangeArrowheads="1"/>
          </p:cNvSpPr>
          <p:nvPr/>
        </p:nvSpPr>
        <p:spPr bwMode="auto">
          <a:xfrm>
            <a:off x="6934200" y="3444875"/>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sz="2400" b="1">
                <a:latin typeface="Times New Roman" panose="02020603050405020304" pitchFamily="18" charset="0"/>
                <a:cs typeface="Times New Roman" panose="02020603050405020304" pitchFamily="18" charset="0"/>
              </a:rPr>
              <a:t>Đúng</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1" name="TextBox 4"/>
          <p:cNvSpPr txBox="1">
            <a:spLocks noChangeArrowheads="1"/>
          </p:cNvSpPr>
          <p:nvPr/>
        </p:nvSpPr>
        <p:spPr bwMode="auto">
          <a:xfrm>
            <a:off x="6921500" y="408463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sz="2400" b="1">
                <a:latin typeface="Times New Roman" panose="02020603050405020304" pitchFamily="18" charset="0"/>
                <a:cs typeface="Times New Roman" panose="02020603050405020304" pitchFamily="18" charset="0"/>
              </a:rPr>
              <a:t>Đúng</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 y="2168525"/>
          <a:ext cx="8943975" cy="3929062"/>
        </p:xfrm>
        <a:graphic>
          <a:graphicData uri="http://schemas.openxmlformats.org/drawingml/2006/table">
            <a:tbl>
              <a:tblPr firstRow="1" bandRow="1">
                <a:tableStyleId>{5C22544A-7EE6-4342-B048-85BDC9FD1C3A}</a:tableStyleId>
              </a:tblPr>
              <a:tblGrid>
                <a:gridCol w="5055290"/>
                <a:gridCol w="3888685"/>
              </a:tblGrid>
              <a:tr h="664832">
                <a:tc>
                  <a:txBody>
                    <a:bodyPr/>
                    <a:lstStyle/>
                    <a:p>
                      <a:pPr algn="ctr"/>
                      <a:r>
                        <a:rPr lang="en-US" sz="2300" b="1" dirty="0" err="1" smtClean="0">
                          <a:solidFill>
                            <a:schemeClr val="bg1"/>
                          </a:solidFill>
                          <a:latin typeface="Times New Roman" panose="02020603050405020304" pitchFamily="18" charset="0"/>
                          <a:cs typeface="Times New Roman" panose="02020603050405020304" pitchFamily="18" charset="0"/>
                        </a:rPr>
                        <a:t>Số</a:t>
                      </a:r>
                      <a:r>
                        <a:rPr lang="en-US" sz="2300" b="1" baseline="0" dirty="0" smtClean="0">
                          <a:solidFill>
                            <a:schemeClr val="bg1"/>
                          </a:solidFill>
                          <a:latin typeface="Times New Roman" panose="02020603050405020304" pitchFamily="18" charset="0"/>
                          <a:cs typeface="Times New Roman" panose="02020603050405020304" pitchFamily="18" charset="0"/>
                        </a:rPr>
                        <a:t> </a:t>
                      </a:r>
                      <a:r>
                        <a:rPr lang="en-US" sz="2300" b="1" baseline="0" dirty="0" err="1" smtClean="0">
                          <a:solidFill>
                            <a:schemeClr val="bg1"/>
                          </a:solidFill>
                          <a:latin typeface="Times New Roman" panose="02020603050405020304" pitchFamily="18" charset="0"/>
                          <a:cs typeface="Times New Roman" panose="02020603050405020304" pitchFamily="18" charset="0"/>
                        </a:rPr>
                        <a:t>nguyên</a:t>
                      </a:r>
                      <a:r>
                        <a:rPr lang="en-US" sz="2300" b="1" baseline="0" dirty="0" smtClean="0">
                          <a:solidFill>
                            <a:schemeClr val="bg1"/>
                          </a:solidFill>
                          <a:latin typeface="Times New Roman" panose="02020603050405020304" pitchFamily="18" charset="0"/>
                          <a:cs typeface="Times New Roman" panose="02020603050405020304" pitchFamily="18" charset="0"/>
                        </a:rPr>
                        <a:t> </a:t>
                      </a:r>
                      <a:r>
                        <a:rPr lang="en-US" sz="2300" b="1" baseline="0" dirty="0" err="1" smtClean="0">
                          <a:solidFill>
                            <a:schemeClr val="bg1"/>
                          </a:solidFill>
                          <a:latin typeface="Times New Roman" panose="02020603050405020304" pitchFamily="18" charset="0"/>
                          <a:cs typeface="Times New Roman" panose="02020603050405020304" pitchFamily="18" charset="0"/>
                        </a:rPr>
                        <a:t>âm</a:t>
                      </a:r>
                      <a:endParaRPr lang="en-US" sz="2300" b="1" dirty="0">
                        <a:solidFill>
                          <a:schemeClr val="bg1"/>
                        </a:solidFill>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66"/>
                    </a:solidFill>
                  </a:tcPr>
                </a:tc>
                <a:tc>
                  <a:txBody>
                    <a:bodyPr/>
                    <a:lstStyle/>
                    <a:p>
                      <a:pPr algn="ctr"/>
                      <a:r>
                        <a:rPr lang="en-US" sz="2300" b="1" dirty="0" err="1" smtClean="0">
                          <a:solidFill>
                            <a:schemeClr val="bg1"/>
                          </a:solidFill>
                          <a:latin typeface="Times New Roman" panose="02020603050405020304" pitchFamily="18" charset="0"/>
                          <a:cs typeface="Times New Roman" panose="02020603050405020304" pitchFamily="18" charset="0"/>
                        </a:rPr>
                        <a:t>Số</a:t>
                      </a:r>
                      <a:r>
                        <a:rPr lang="en-US" sz="2300" b="1" dirty="0" smtClean="0">
                          <a:solidFill>
                            <a:schemeClr val="bg1"/>
                          </a:solidFill>
                          <a:latin typeface="Times New Roman" panose="02020603050405020304" pitchFamily="18" charset="0"/>
                          <a:cs typeface="Times New Roman" panose="02020603050405020304" pitchFamily="18" charset="0"/>
                        </a:rPr>
                        <a:t> </a:t>
                      </a:r>
                      <a:r>
                        <a:rPr lang="en-US" sz="2300" b="1" dirty="0" err="1" smtClean="0">
                          <a:solidFill>
                            <a:schemeClr val="bg1"/>
                          </a:solidFill>
                          <a:latin typeface="Times New Roman" panose="02020603050405020304" pitchFamily="18" charset="0"/>
                          <a:cs typeface="Times New Roman" panose="02020603050405020304" pitchFamily="18" charset="0"/>
                        </a:rPr>
                        <a:t>nguyên</a:t>
                      </a:r>
                      <a:r>
                        <a:rPr lang="en-US" sz="2300" b="1" baseline="0" dirty="0" smtClean="0">
                          <a:solidFill>
                            <a:schemeClr val="bg1"/>
                          </a:solidFill>
                          <a:latin typeface="Times New Roman" panose="02020603050405020304" pitchFamily="18" charset="0"/>
                          <a:cs typeface="Times New Roman" panose="02020603050405020304" pitchFamily="18" charset="0"/>
                        </a:rPr>
                        <a:t> </a:t>
                      </a:r>
                      <a:r>
                        <a:rPr lang="en-US" sz="2300" b="1" baseline="0" dirty="0" err="1" smtClean="0">
                          <a:solidFill>
                            <a:schemeClr val="bg1"/>
                          </a:solidFill>
                          <a:latin typeface="Times New Roman" panose="02020603050405020304" pitchFamily="18" charset="0"/>
                          <a:cs typeface="Times New Roman" panose="02020603050405020304" pitchFamily="18" charset="0"/>
                        </a:rPr>
                        <a:t>dương</a:t>
                      </a:r>
                      <a:endParaRPr lang="en-US" sz="2300" b="1" dirty="0">
                        <a:solidFill>
                          <a:schemeClr val="bg1"/>
                        </a:solidFill>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66"/>
                    </a:solidFill>
                  </a:tcPr>
                </a:tc>
              </a:tr>
              <a:tr h="441970">
                <a:tc>
                  <a:txBody>
                    <a:bodyPr/>
                    <a:lstStyle/>
                    <a:p>
                      <a:r>
                        <a:rPr lang="en-US" sz="2300" b="1" dirty="0" err="1" smtClean="0">
                          <a:latin typeface="Times New Roman" panose="02020603050405020304" pitchFamily="18" charset="0"/>
                          <a:cs typeface="Times New Roman" panose="02020603050405020304" pitchFamily="18" charset="0"/>
                        </a:rPr>
                        <a:t>Nhiệt</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độ</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dưới</a:t>
                      </a:r>
                      <a:r>
                        <a:rPr lang="en-US" sz="2300" b="1" baseline="0" dirty="0" smtClean="0">
                          <a:latin typeface="Times New Roman" panose="02020603050405020304" pitchFamily="18" charset="0"/>
                          <a:cs typeface="Times New Roman" panose="02020603050405020304" pitchFamily="18" charset="0"/>
                        </a:rPr>
                        <a:t> 0</a:t>
                      </a:r>
                      <a:r>
                        <a:rPr lang="en-US" sz="2300" b="1" baseline="30000" dirty="0" smtClean="0">
                          <a:latin typeface="Times New Roman" panose="02020603050405020304" pitchFamily="18" charset="0"/>
                          <a:cs typeface="Times New Roman" panose="02020603050405020304" pitchFamily="18" charset="0"/>
                        </a:rPr>
                        <a:t>0</a:t>
                      </a:r>
                      <a:r>
                        <a:rPr lang="en-US" sz="2300" b="1" baseline="0" dirty="0" smtClean="0">
                          <a:latin typeface="Times New Roman" panose="02020603050405020304" pitchFamily="18" charset="0"/>
                          <a:cs typeface="Times New Roman" panose="02020603050405020304" pitchFamily="18" charset="0"/>
                        </a:rPr>
                        <a:t>C</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2300" b="1" dirty="0" err="1" smtClean="0">
                          <a:latin typeface="Times New Roman" panose="02020603050405020304" pitchFamily="18" charset="0"/>
                          <a:cs typeface="Times New Roman" panose="02020603050405020304" pitchFamily="18" charset="0"/>
                        </a:rPr>
                        <a:t>Nhiệt</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độ</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trên</a:t>
                      </a:r>
                      <a:r>
                        <a:rPr lang="en-US" sz="2300" b="1" baseline="0" dirty="0" smtClean="0">
                          <a:latin typeface="Times New Roman" panose="02020603050405020304" pitchFamily="18" charset="0"/>
                          <a:cs typeface="Times New Roman" panose="02020603050405020304" pitchFamily="18" charset="0"/>
                        </a:rPr>
                        <a:t> 0</a:t>
                      </a:r>
                      <a:r>
                        <a:rPr lang="en-US" sz="2300" b="1" baseline="30000" dirty="0" smtClean="0">
                          <a:latin typeface="Times New Roman" panose="02020603050405020304" pitchFamily="18" charset="0"/>
                          <a:cs typeface="Times New Roman" panose="02020603050405020304" pitchFamily="18" charset="0"/>
                        </a:rPr>
                        <a:t>0</a:t>
                      </a:r>
                      <a:r>
                        <a:rPr lang="en-US" sz="2300" b="1" baseline="0" dirty="0" smtClean="0">
                          <a:latin typeface="Times New Roman" panose="02020603050405020304" pitchFamily="18" charset="0"/>
                          <a:cs typeface="Times New Roman" panose="02020603050405020304" pitchFamily="18" charset="0"/>
                        </a:rPr>
                        <a:t>C</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441970">
                <a:tc>
                  <a:txBody>
                    <a:bodyPr/>
                    <a:lstStyle/>
                    <a:p>
                      <a:r>
                        <a:rPr lang="en-US" sz="2300" b="1" dirty="0" err="1" smtClean="0">
                          <a:latin typeface="Times New Roman" panose="02020603050405020304" pitchFamily="18" charset="0"/>
                          <a:cs typeface="Times New Roman" panose="02020603050405020304" pitchFamily="18" charset="0"/>
                        </a:rPr>
                        <a:t>Số</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tiền</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lỗ</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2300" b="1" dirty="0" err="1" smtClean="0">
                          <a:latin typeface="Times New Roman" panose="02020603050405020304" pitchFamily="18" charset="0"/>
                          <a:cs typeface="Times New Roman" panose="02020603050405020304" pitchFamily="18" charset="0"/>
                        </a:rPr>
                        <a:t>Số</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tiền</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lãi</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441970">
                <a:tc>
                  <a:txBody>
                    <a:bodyPr/>
                    <a:lstStyle/>
                    <a:p>
                      <a:r>
                        <a:rPr lang="en-US" sz="2300" b="1" dirty="0" err="1" smtClean="0">
                          <a:latin typeface="Times New Roman" panose="02020603050405020304" pitchFamily="18" charset="0"/>
                          <a:cs typeface="Times New Roman" panose="02020603050405020304" pitchFamily="18" charset="0"/>
                        </a:rPr>
                        <a:t>Số</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tiền</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nợ</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2300" b="1" dirty="0" err="1" smtClean="0">
                          <a:latin typeface="Times New Roman" panose="02020603050405020304" pitchFamily="18" charset="0"/>
                          <a:cs typeface="Times New Roman" panose="02020603050405020304" pitchFamily="18" charset="0"/>
                        </a:rPr>
                        <a:t>Số</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tiền</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có</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441970">
                <a:tc>
                  <a:txBody>
                    <a:bodyPr/>
                    <a:lstStyle/>
                    <a:p>
                      <a:r>
                        <a:rPr lang="en-US" sz="2300" b="1" dirty="0" err="1" smtClean="0">
                          <a:latin typeface="Times New Roman" panose="02020603050405020304" pitchFamily="18" charset="0"/>
                          <a:cs typeface="Times New Roman" panose="02020603050405020304" pitchFamily="18" charset="0"/>
                        </a:rPr>
                        <a:t>Độ</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cận</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thị</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2300" b="1" dirty="0" err="1" smtClean="0">
                          <a:latin typeface="Times New Roman" panose="02020603050405020304" pitchFamily="18" charset="0"/>
                          <a:cs typeface="Times New Roman" panose="02020603050405020304" pitchFamily="18" charset="0"/>
                        </a:rPr>
                        <a:t>Độ</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viễn</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thị</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762691">
                <a:tc>
                  <a:txBody>
                    <a:bodyPr/>
                    <a:lstStyle/>
                    <a:p>
                      <a:r>
                        <a:rPr lang="en-US" sz="2300" b="1" dirty="0" err="1" smtClean="0">
                          <a:latin typeface="Times New Roman" panose="02020603050405020304" pitchFamily="18" charset="0"/>
                          <a:cs typeface="Times New Roman" panose="02020603050405020304" pitchFamily="18" charset="0"/>
                        </a:rPr>
                        <a:t>Thời</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gian</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trước</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công</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nguyên</a:t>
                      </a:r>
                      <a:r>
                        <a:rPr lang="en-US" sz="2300" b="1" baseline="0" dirty="0" smtClean="0">
                          <a:latin typeface="Times New Roman" panose="02020603050405020304" pitchFamily="18" charset="0"/>
                          <a:cs typeface="Times New Roman" panose="02020603050405020304" pitchFamily="18" charset="0"/>
                        </a:rPr>
                        <a:t> (TCN)</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2300" b="1" dirty="0" err="1" smtClean="0">
                          <a:latin typeface="Times New Roman" panose="02020603050405020304" pitchFamily="18" charset="0"/>
                          <a:cs typeface="Times New Roman" panose="02020603050405020304" pitchFamily="18" charset="0"/>
                        </a:rPr>
                        <a:t>Thời</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gian</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Công</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nguyên</a:t>
                      </a:r>
                      <a:r>
                        <a:rPr lang="en-US" sz="2300" b="1" baseline="0" dirty="0" smtClean="0">
                          <a:latin typeface="Times New Roman" panose="02020603050405020304" pitchFamily="18" charset="0"/>
                          <a:cs typeface="Times New Roman" panose="02020603050405020304" pitchFamily="18" charset="0"/>
                        </a:rPr>
                        <a:t> (CN)</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733659">
                <a:tc>
                  <a:txBody>
                    <a:bodyPr/>
                    <a:lstStyle/>
                    <a:p>
                      <a:r>
                        <a:rPr lang="en-US" sz="2300" b="1" dirty="0" err="1" smtClean="0">
                          <a:latin typeface="Times New Roman" panose="02020603050405020304" pitchFamily="18" charset="0"/>
                          <a:cs typeface="Times New Roman" panose="02020603050405020304" pitchFamily="18" charset="0"/>
                        </a:rPr>
                        <a:t>Độ</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sâu</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dưới</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mực</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nước</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biển</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2300" b="1" dirty="0" err="1" smtClean="0">
                          <a:latin typeface="Times New Roman" panose="02020603050405020304" pitchFamily="18" charset="0"/>
                          <a:cs typeface="Times New Roman" panose="02020603050405020304" pitchFamily="18" charset="0"/>
                        </a:rPr>
                        <a:t>Độ</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cao</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trên</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mực</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nước</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biển</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sp>
        <p:nvSpPr>
          <p:cNvPr id="13340"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2. Tập hợp số nguyên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13341"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7" name="TextBox 4"/>
          <p:cNvSpPr txBox="1">
            <a:spLocks noChangeArrowheads="1"/>
          </p:cNvSpPr>
          <p:nvPr/>
        </p:nvSpPr>
        <p:spPr bwMode="auto">
          <a:xfrm>
            <a:off x="317500" y="1019175"/>
            <a:ext cx="84455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700" b="1">
                <a:latin typeface="Times New Roman" panose="02020603050405020304" pitchFamily="18" charset="0"/>
                <a:cs typeface="Times New Roman" panose="02020603050405020304" pitchFamily="18" charset="0"/>
              </a:rPr>
              <a:t>Trong thực tế, ta thường dùng số nguyên để biểu thị các đại lượng có </a:t>
            </a:r>
            <a:r>
              <a:rPr lang="vi-VN" altLang="en-US" sz="2700" b="1">
                <a:latin typeface="Times New Roman" panose="02020603050405020304" pitchFamily="18" charset="0"/>
                <a:cs typeface="Times New Roman" panose="02020603050405020304" pitchFamily="18" charset="0"/>
              </a:rPr>
              <a:t>hướng </a:t>
            </a:r>
            <a:r>
              <a:rPr lang="en-US" sz="2700" b="1">
                <a:latin typeface="Times New Roman" panose="02020603050405020304" pitchFamily="18" charset="0"/>
                <a:cs typeface="Times New Roman" panose="02020603050405020304" pitchFamily="18" charset="0"/>
              </a:rPr>
              <a:t>ngược nhau, chẳng hạn</a:t>
            </a:r>
            <a:r>
              <a:rPr lang="vi-VN" altLang="en-US" sz="2700" b="1">
                <a:latin typeface="Times New Roman" panose="02020603050405020304" pitchFamily="18" charset="0"/>
                <a:cs typeface="Times New Roman" panose="02020603050405020304" pitchFamily="18" charset="0"/>
              </a:rPr>
              <a:t>:</a:t>
            </a:r>
            <a:endParaRPr lang="vi-VN" altLang="en-US" sz="27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2. Tập hợp số nguyên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14339"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pic>
        <p:nvPicPr>
          <p:cNvPr id="32770" name="Picture 2"/>
          <p:cNvPicPr>
            <a:picLocks noChangeAspect="1" noChangeArrowheads="1"/>
          </p:cNvPicPr>
          <p:nvPr/>
        </p:nvPicPr>
        <p:blipFill>
          <a:blip r:embed="rId1"/>
          <a:srcRect/>
          <a:stretch>
            <a:fillRect/>
          </a:stretch>
        </p:blipFill>
        <p:spPr bwMode="auto">
          <a:xfrm>
            <a:off x="38100" y="1282700"/>
            <a:ext cx="4305300" cy="27559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4"/>
          <p:cNvSpPr txBox="1">
            <a:spLocks noChangeArrowheads="1"/>
          </p:cNvSpPr>
          <p:nvPr/>
        </p:nvSpPr>
        <p:spPr bwMode="auto">
          <a:xfrm>
            <a:off x="152400" y="41529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Độ cao của núi Bà Đen là 986 m.</a:t>
            </a:r>
            <a:endParaRPr lang="en-US" sz="2400">
              <a:latin typeface="Times New Roman" panose="02020603050405020304" pitchFamily="18" charset="0"/>
              <a:cs typeface="Times New Roman" panose="02020603050405020304" pitchFamily="18" charset="0"/>
            </a:endParaRPr>
          </a:p>
        </p:txBody>
      </p:sp>
      <p:pic>
        <p:nvPicPr>
          <p:cNvPr id="32771" name="Picture 3"/>
          <p:cNvPicPr>
            <a:picLocks noChangeAspect="1" noChangeArrowheads="1"/>
          </p:cNvPicPr>
          <p:nvPr/>
        </p:nvPicPr>
        <p:blipFill>
          <a:blip r:embed="rId2"/>
          <a:srcRect/>
          <a:stretch>
            <a:fillRect/>
          </a:stretch>
        </p:blipFill>
        <p:spPr bwMode="auto">
          <a:xfrm>
            <a:off x="4876800" y="1282700"/>
            <a:ext cx="4219575" cy="26749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4"/>
          <p:cNvSpPr txBox="1">
            <a:spLocks noChangeArrowheads="1"/>
          </p:cNvSpPr>
          <p:nvPr/>
        </p:nvSpPr>
        <p:spPr bwMode="auto">
          <a:xfrm>
            <a:off x="5181600" y="4110038"/>
            <a:ext cx="533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Độ cao của tàu ngầm là -20m.</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arn(inVertical)">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771"/>
                                        </p:tgtEl>
                                        <p:attrNameLst>
                                          <p:attrName>style.visibility</p:attrName>
                                        </p:attrNameLst>
                                      </p:cBhvr>
                                      <p:to>
                                        <p:strVal val="visible"/>
                                      </p:to>
                                    </p:set>
                                    <p:animEffect transition="in" filter="barn(inVertical)">
                                      <p:cBhvr>
                                        <p:cTn id="17" dur="500"/>
                                        <p:tgtEl>
                                          <p:spTgt spid="3277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2. Tập hợp số nguyên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15363"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7" name="TextBox 4"/>
          <p:cNvSpPr txBox="1">
            <a:spLocks noChangeArrowheads="1"/>
          </p:cNvSpPr>
          <p:nvPr/>
        </p:nvSpPr>
        <p:spPr bwMode="auto">
          <a:xfrm>
            <a:off x="317500" y="1019175"/>
            <a:ext cx="87788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700" b="1">
                <a:solidFill>
                  <a:srgbClr val="00B050"/>
                </a:solidFill>
                <a:latin typeface="Times New Roman" panose="02020603050405020304" pitchFamily="18" charset="0"/>
                <a:cs typeface="Times New Roman" panose="02020603050405020304" pitchFamily="18" charset="0"/>
              </a:rPr>
              <a:t>TH3: a) </a:t>
            </a:r>
            <a:r>
              <a:rPr lang="en-US" sz="2700" b="1">
                <a:latin typeface="Times New Roman" panose="02020603050405020304" pitchFamily="18" charset="0"/>
                <a:cs typeface="Times New Roman" panose="02020603050405020304" pitchFamily="18" charset="0"/>
              </a:rPr>
              <a:t>Hãy nói độ cao hoặc độ sâu của các địa danh sau:</a:t>
            </a:r>
            <a:endParaRPr lang="en-US" sz="2700" b="1">
              <a:solidFill>
                <a:srgbClr val="FF0000"/>
              </a:solidFill>
              <a:latin typeface="Times New Roman" panose="02020603050405020304" pitchFamily="18" charset="0"/>
              <a:cs typeface="Times New Roman" panose="02020603050405020304" pitchFamily="18" charset="0"/>
            </a:endParaRPr>
          </a:p>
        </p:txBody>
      </p:sp>
      <p:pic>
        <p:nvPicPr>
          <p:cNvPr id="31746" name="Picture 2"/>
          <p:cNvPicPr>
            <a:picLocks noChangeAspect="1" noChangeArrowheads="1"/>
          </p:cNvPicPr>
          <p:nvPr/>
        </p:nvPicPr>
        <p:blipFill>
          <a:blip r:embed="rId1"/>
          <a:srcRect/>
          <a:stretch>
            <a:fillRect/>
          </a:stretch>
        </p:blipFill>
        <p:spPr bwMode="auto">
          <a:xfrm>
            <a:off x="93663" y="1828800"/>
            <a:ext cx="9050337" cy="2362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2. Tập hợp số nguyên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16387"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7" name="TextBox 4"/>
          <p:cNvSpPr txBox="1">
            <a:spLocks noChangeArrowheads="1"/>
          </p:cNvSpPr>
          <p:nvPr/>
        </p:nvSpPr>
        <p:spPr bwMode="auto">
          <a:xfrm>
            <a:off x="317500" y="1019175"/>
            <a:ext cx="87788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700" b="1">
                <a:solidFill>
                  <a:srgbClr val="00B050"/>
                </a:solidFill>
                <a:latin typeface="Times New Roman" panose="02020603050405020304" pitchFamily="18" charset="0"/>
                <a:cs typeface="Times New Roman" panose="02020603050405020304" pitchFamily="18" charset="0"/>
              </a:rPr>
              <a:t>TH3: b) </a:t>
            </a:r>
            <a:r>
              <a:rPr lang="en-US" sz="2700" b="1">
                <a:latin typeface="Times New Roman" panose="02020603050405020304" pitchFamily="18" charset="0"/>
                <a:cs typeface="Times New Roman" panose="02020603050405020304" pitchFamily="18" charset="0"/>
              </a:rPr>
              <a:t>Nêu các số nguyên chỉ số tiền lãi, lỗ hàng ngày trong một tuần của một người bán rau:</a:t>
            </a:r>
            <a:endParaRPr lang="en-US" sz="2700" b="1">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213" y="1992313"/>
            <a:ext cx="90963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2. Tập hợp số nguyên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17411"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7" name="TextBox 4"/>
          <p:cNvSpPr txBox="1">
            <a:spLocks noChangeArrowheads="1"/>
          </p:cNvSpPr>
          <p:nvPr/>
        </p:nvSpPr>
        <p:spPr bwMode="auto">
          <a:xfrm>
            <a:off x="317500" y="1019175"/>
            <a:ext cx="87788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700" b="1">
                <a:solidFill>
                  <a:srgbClr val="00B050"/>
                </a:solidFill>
                <a:latin typeface="Times New Roman" panose="02020603050405020304" pitchFamily="18" charset="0"/>
                <a:cs typeface="Times New Roman" panose="02020603050405020304" pitchFamily="18" charset="0"/>
              </a:rPr>
              <a:t>TH3: c) </a:t>
            </a:r>
            <a:r>
              <a:rPr lang="en-US" sz="2700" b="1">
                <a:latin typeface="Times New Roman" panose="02020603050405020304" pitchFamily="18" charset="0"/>
                <a:cs typeface="Times New Roman" panose="02020603050405020304" pitchFamily="18" charset="0"/>
              </a:rPr>
              <a:t>Nêu các số nguyên chỉ độ cao của mỗi bộ phận nhà giàn dầu khí trên vùng Biển Đông:</a:t>
            </a:r>
            <a:endParaRPr lang="en-US" sz="2700" b="1">
              <a:solidFill>
                <a:srgbClr val="FF0000"/>
              </a:solidFill>
              <a:latin typeface="Times New Roman" panose="02020603050405020304" pitchFamily="18" charset="0"/>
              <a:cs typeface="Times New Roman" panose="02020603050405020304" pitchFamily="18" charset="0"/>
            </a:endParaRPr>
          </a:p>
        </p:txBody>
      </p:sp>
      <p:pic>
        <p:nvPicPr>
          <p:cNvPr id="6"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813" y="2228850"/>
            <a:ext cx="909637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280988" y="1300163"/>
            <a:ext cx="447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a:latin typeface="Times New Roman" panose="02020603050405020304" pitchFamily="18" charset="0"/>
                <a:cs typeface="Times New Roman" panose="02020603050405020304" pitchFamily="18" charset="0"/>
              </a:rPr>
              <a:t>Vẽ trục số sau</a:t>
            </a:r>
            <a:endParaRPr lang="en-US" altLang="vi-VN" sz="2800" b="1">
              <a:latin typeface="Times New Roman" panose="02020603050405020304" pitchFamily="18" charset="0"/>
              <a:cs typeface="Times New Roman" panose="02020603050405020304" pitchFamily="18" charset="0"/>
            </a:endParaRPr>
          </a:p>
        </p:txBody>
      </p:sp>
      <p:sp>
        <p:nvSpPr>
          <p:cNvPr id="54365" name="Text Box 93"/>
          <p:cNvSpPr txBox="1">
            <a:spLocks noChangeArrowheads="1"/>
          </p:cNvSpPr>
          <p:nvPr/>
        </p:nvSpPr>
        <p:spPr bwMode="auto">
          <a:xfrm>
            <a:off x="322263" y="3492500"/>
            <a:ext cx="760095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latin typeface="Times New Roman" panose="02020603050405020304" pitchFamily="18" charset="0"/>
                <a:cs typeface="Times New Roman" panose="02020603050405020304" pitchFamily="18" charset="0"/>
              </a:rPr>
              <a:t>a) Hãy ghi các số nguyên âm nằm  giữa </a:t>
            </a:r>
            <a:r>
              <a:rPr lang="vi-VN" altLang="en-US" sz="2400" b="1">
                <a:latin typeface="Times New Roman" panose="02020603050405020304" pitchFamily="18" charset="0"/>
                <a:cs typeface="Times New Roman" panose="02020603050405020304" pitchFamily="18" charset="0"/>
              </a:rPr>
              <a:t>hai</a:t>
            </a:r>
            <a:r>
              <a:rPr lang="en-US" altLang="vi-VN" sz="2400" b="1">
                <a:latin typeface="Times New Roman" panose="02020603050405020304" pitchFamily="18" charset="0"/>
                <a:cs typeface="Times New Roman" panose="02020603050405020304" pitchFamily="18" charset="0"/>
              </a:rPr>
              <a:t> số -6 và 0 vào trục số.</a:t>
            </a:r>
            <a:endParaRPr lang="en-US" altLang="vi-VN" sz="2400" b="1">
              <a:latin typeface="Times New Roman" panose="02020603050405020304" pitchFamily="18" charset="0"/>
              <a:cs typeface="Times New Roman" panose="02020603050405020304" pitchFamily="18" charset="0"/>
            </a:endParaRPr>
          </a:p>
        </p:txBody>
      </p:sp>
      <p:sp>
        <p:nvSpPr>
          <p:cNvPr id="54366" name="Text Box 94"/>
          <p:cNvSpPr txBox="1">
            <a:spLocks noChangeArrowheads="1"/>
          </p:cNvSpPr>
          <p:nvPr/>
        </p:nvSpPr>
        <p:spPr bwMode="auto">
          <a:xfrm>
            <a:off x="376238" y="4641850"/>
            <a:ext cx="82343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latin typeface="Times New Roman" panose="02020603050405020304" pitchFamily="18" charset="0"/>
                <a:cs typeface="Times New Roman" panose="02020603050405020304" pitchFamily="18" charset="0"/>
              </a:rPr>
              <a:t>b) Hãy ghi các số tự nhiên nằm giữa </a:t>
            </a:r>
            <a:r>
              <a:rPr lang="vi-VN" altLang="en-US" sz="2400" b="1">
                <a:latin typeface="Times New Roman" panose="02020603050405020304" pitchFamily="18" charset="0"/>
                <a:cs typeface="Times New Roman" panose="02020603050405020304" pitchFamily="18" charset="0"/>
              </a:rPr>
              <a:t>hai</a:t>
            </a:r>
            <a:r>
              <a:rPr lang="en-US" altLang="vi-VN" sz="2400" b="1">
                <a:latin typeface="Times New Roman" panose="02020603050405020304" pitchFamily="18" charset="0"/>
                <a:cs typeface="Times New Roman" panose="02020603050405020304" pitchFamily="18" charset="0"/>
              </a:rPr>
              <a:t> số 0 và 6 vào trục số.</a:t>
            </a:r>
            <a:endParaRPr lang="en-US" altLang="vi-VN" sz="2400" b="1">
              <a:latin typeface="Times New Roman" panose="02020603050405020304" pitchFamily="18" charset="0"/>
              <a:cs typeface="Times New Roman" panose="02020603050405020304" pitchFamily="18" charset="0"/>
            </a:endParaRPr>
          </a:p>
        </p:txBody>
      </p:sp>
      <p:grpSp>
        <p:nvGrpSpPr>
          <p:cNvPr id="18437" name="Group 97"/>
          <p:cNvGrpSpPr/>
          <p:nvPr/>
        </p:nvGrpSpPr>
        <p:grpSpPr bwMode="auto">
          <a:xfrm>
            <a:off x="293688" y="2390775"/>
            <a:ext cx="8666162" cy="182563"/>
            <a:chOff x="197" y="1165"/>
            <a:chExt cx="5459" cy="115"/>
          </a:xfrm>
        </p:grpSpPr>
        <p:sp>
          <p:nvSpPr>
            <p:cNvPr id="54370" name="Line 98"/>
            <p:cNvSpPr>
              <a:spLocks noChangeShapeType="1"/>
            </p:cNvSpPr>
            <p:nvPr/>
          </p:nvSpPr>
          <p:spPr bwMode="auto">
            <a:xfrm>
              <a:off x="197" y="1215"/>
              <a:ext cx="5459" cy="0"/>
            </a:xfrm>
            <a:prstGeom prst="line">
              <a:avLst/>
            </a:prstGeom>
            <a:noFill/>
            <a:ln w="57150">
              <a:solidFill>
                <a:schemeClr val="tx1"/>
              </a:solidFill>
              <a:round/>
              <a:tailEnd type="triangle" w="med" len="med"/>
            </a:ln>
            <a:effectLst/>
          </p:spPr>
          <p:txBody>
            <a:bodyPr/>
            <a:lstStyle/>
            <a:p>
              <a:pPr>
                <a:defRPr/>
              </a:pPr>
              <a:endParaRPr lang="vi-VN" sz="2400">
                <a:effectLst>
                  <a:outerShdw blurRad="38100" dist="38100" dir="2700000" algn="tl">
                    <a:srgbClr val="000000">
                      <a:alpha val="43137"/>
                    </a:srgbClr>
                  </a:outerShdw>
                </a:effectLst>
                <a:latin typeface="+mj-lt"/>
              </a:endParaRPr>
            </a:p>
          </p:txBody>
        </p:sp>
        <p:sp>
          <p:nvSpPr>
            <p:cNvPr id="54371" name="Line 99"/>
            <p:cNvSpPr>
              <a:spLocks noChangeShapeType="1"/>
            </p:cNvSpPr>
            <p:nvPr/>
          </p:nvSpPr>
          <p:spPr bwMode="auto">
            <a:xfrm>
              <a:off x="1266" y="1165"/>
              <a:ext cx="0" cy="112"/>
            </a:xfrm>
            <a:prstGeom prst="line">
              <a:avLst/>
            </a:prstGeom>
            <a:noFill/>
            <a:ln w="57150">
              <a:solidFill>
                <a:schemeClr val="tx1"/>
              </a:solidFill>
              <a:round/>
            </a:ln>
            <a:effectLst/>
          </p:spPr>
          <p:txBody>
            <a:bodyPr/>
            <a:lstStyle/>
            <a:p>
              <a:pPr>
                <a:defRPr/>
              </a:pPr>
              <a:endParaRPr lang="vi-VN" sz="2400">
                <a:effectLst>
                  <a:outerShdw blurRad="38100" dist="38100" dir="2700000" algn="tl">
                    <a:srgbClr val="000000">
                      <a:alpha val="43137"/>
                    </a:srgbClr>
                  </a:outerShdw>
                </a:effectLst>
                <a:latin typeface="+mj-lt"/>
              </a:endParaRPr>
            </a:p>
          </p:txBody>
        </p:sp>
        <p:sp>
          <p:nvSpPr>
            <p:cNvPr id="54372" name="Line 100"/>
            <p:cNvSpPr>
              <a:spLocks noChangeShapeType="1"/>
            </p:cNvSpPr>
            <p:nvPr/>
          </p:nvSpPr>
          <p:spPr bwMode="auto">
            <a:xfrm>
              <a:off x="1640" y="1165"/>
              <a:ext cx="0" cy="112"/>
            </a:xfrm>
            <a:prstGeom prst="line">
              <a:avLst/>
            </a:prstGeom>
            <a:noFill/>
            <a:ln w="57150">
              <a:solidFill>
                <a:schemeClr val="tx1"/>
              </a:solidFill>
              <a:round/>
            </a:ln>
            <a:effectLst/>
          </p:spPr>
          <p:txBody>
            <a:bodyPr/>
            <a:lstStyle/>
            <a:p>
              <a:pPr>
                <a:defRPr/>
              </a:pPr>
              <a:endParaRPr lang="vi-VN" sz="2400">
                <a:effectLst>
                  <a:outerShdw blurRad="38100" dist="38100" dir="2700000" algn="tl">
                    <a:srgbClr val="000000">
                      <a:alpha val="43137"/>
                    </a:srgbClr>
                  </a:outerShdw>
                </a:effectLst>
                <a:latin typeface="+mj-lt"/>
              </a:endParaRPr>
            </a:p>
          </p:txBody>
        </p:sp>
        <p:sp>
          <p:nvSpPr>
            <p:cNvPr id="54373" name="Line 101"/>
            <p:cNvSpPr>
              <a:spLocks noChangeShapeType="1"/>
            </p:cNvSpPr>
            <p:nvPr/>
          </p:nvSpPr>
          <p:spPr bwMode="auto">
            <a:xfrm>
              <a:off x="2016" y="1166"/>
              <a:ext cx="0" cy="112"/>
            </a:xfrm>
            <a:prstGeom prst="line">
              <a:avLst/>
            </a:prstGeom>
            <a:noFill/>
            <a:ln w="57150">
              <a:solidFill>
                <a:schemeClr val="tx1"/>
              </a:solidFill>
              <a:round/>
            </a:ln>
            <a:effectLst/>
          </p:spPr>
          <p:txBody>
            <a:bodyPr/>
            <a:lstStyle/>
            <a:p>
              <a:pPr>
                <a:defRPr/>
              </a:pPr>
              <a:endParaRPr lang="vi-VN" sz="2400">
                <a:effectLst>
                  <a:outerShdw blurRad="38100" dist="38100" dir="2700000" algn="tl">
                    <a:srgbClr val="000000">
                      <a:alpha val="43137"/>
                    </a:srgbClr>
                  </a:outerShdw>
                </a:effectLst>
                <a:latin typeface="+mj-lt"/>
              </a:endParaRPr>
            </a:p>
          </p:txBody>
        </p:sp>
        <p:sp>
          <p:nvSpPr>
            <p:cNvPr id="54374" name="Line 102"/>
            <p:cNvSpPr>
              <a:spLocks noChangeShapeType="1"/>
            </p:cNvSpPr>
            <p:nvPr/>
          </p:nvSpPr>
          <p:spPr bwMode="auto">
            <a:xfrm>
              <a:off x="2404" y="1166"/>
              <a:ext cx="0" cy="112"/>
            </a:xfrm>
            <a:prstGeom prst="line">
              <a:avLst/>
            </a:prstGeom>
            <a:noFill/>
            <a:ln w="57150">
              <a:solidFill>
                <a:schemeClr val="tx1"/>
              </a:solidFill>
              <a:round/>
            </a:ln>
            <a:effectLst/>
          </p:spPr>
          <p:txBody>
            <a:bodyPr/>
            <a:lstStyle/>
            <a:p>
              <a:pPr>
                <a:defRPr/>
              </a:pPr>
              <a:endParaRPr lang="vi-VN" sz="2400">
                <a:effectLst>
                  <a:outerShdw blurRad="38100" dist="38100" dir="2700000" algn="tl">
                    <a:srgbClr val="000000">
                      <a:alpha val="43137"/>
                    </a:srgbClr>
                  </a:outerShdw>
                </a:effectLst>
                <a:latin typeface="+mj-lt"/>
              </a:endParaRPr>
            </a:p>
          </p:txBody>
        </p:sp>
        <p:sp>
          <p:nvSpPr>
            <p:cNvPr id="54375" name="Line 103"/>
            <p:cNvSpPr>
              <a:spLocks noChangeShapeType="1"/>
            </p:cNvSpPr>
            <p:nvPr/>
          </p:nvSpPr>
          <p:spPr bwMode="auto">
            <a:xfrm>
              <a:off x="2792" y="1167"/>
              <a:ext cx="0" cy="112"/>
            </a:xfrm>
            <a:prstGeom prst="line">
              <a:avLst/>
            </a:prstGeom>
            <a:noFill/>
            <a:ln w="57150">
              <a:solidFill>
                <a:schemeClr val="tx1"/>
              </a:solidFill>
              <a:round/>
            </a:ln>
            <a:effectLst/>
          </p:spPr>
          <p:txBody>
            <a:bodyPr/>
            <a:lstStyle/>
            <a:p>
              <a:pPr>
                <a:defRPr/>
              </a:pPr>
              <a:endParaRPr lang="vi-VN" sz="2400">
                <a:effectLst>
                  <a:outerShdw blurRad="38100" dist="38100" dir="2700000" algn="tl">
                    <a:srgbClr val="000000">
                      <a:alpha val="43137"/>
                    </a:srgbClr>
                  </a:outerShdw>
                </a:effectLst>
                <a:latin typeface="+mj-lt"/>
              </a:endParaRPr>
            </a:p>
          </p:txBody>
        </p:sp>
        <p:sp>
          <p:nvSpPr>
            <p:cNvPr id="54376" name="Line 104"/>
            <p:cNvSpPr>
              <a:spLocks noChangeShapeType="1"/>
            </p:cNvSpPr>
            <p:nvPr/>
          </p:nvSpPr>
          <p:spPr bwMode="auto">
            <a:xfrm>
              <a:off x="3168" y="1167"/>
              <a:ext cx="0" cy="112"/>
            </a:xfrm>
            <a:prstGeom prst="line">
              <a:avLst/>
            </a:prstGeom>
            <a:noFill/>
            <a:ln w="57150">
              <a:solidFill>
                <a:schemeClr val="tx1"/>
              </a:solidFill>
              <a:round/>
            </a:ln>
            <a:effectLst/>
          </p:spPr>
          <p:txBody>
            <a:bodyPr/>
            <a:lstStyle/>
            <a:p>
              <a:pPr>
                <a:defRPr/>
              </a:pPr>
              <a:endParaRPr lang="vi-VN" sz="2400">
                <a:effectLst>
                  <a:outerShdw blurRad="38100" dist="38100" dir="2700000" algn="tl">
                    <a:srgbClr val="000000">
                      <a:alpha val="43137"/>
                    </a:srgbClr>
                  </a:outerShdw>
                </a:effectLst>
                <a:latin typeface="+mj-lt"/>
              </a:endParaRPr>
            </a:p>
          </p:txBody>
        </p:sp>
        <p:sp>
          <p:nvSpPr>
            <p:cNvPr id="54377" name="Line 105"/>
            <p:cNvSpPr>
              <a:spLocks noChangeShapeType="1"/>
            </p:cNvSpPr>
            <p:nvPr/>
          </p:nvSpPr>
          <p:spPr bwMode="auto">
            <a:xfrm>
              <a:off x="3544" y="1168"/>
              <a:ext cx="0" cy="112"/>
            </a:xfrm>
            <a:prstGeom prst="line">
              <a:avLst/>
            </a:prstGeom>
            <a:noFill/>
            <a:ln w="57150">
              <a:solidFill>
                <a:schemeClr val="tx1"/>
              </a:solidFill>
              <a:round/>
            </a:ln>
            <a:effectLst/>
          </p:spPr>
          <p:txBody>
            <a:bodyPr/>
            <a:lstStyle/>
            <a:p>
              <a:pPr>
                <a:defRPr/>
              </a:pPr>
              <a:endParaRPr lang="vi-VN" sz="2400">
                <a:effectLst>
                  <a:outerShdw blurRad="38100" dist="38100" dir="2700000" algn="tl">
                    <a:srgbClr val="000000">
                      <a:alpha val="43137"/>
                    </a:srgbClr>
                  </a:outerShdw>
                </a:effectLst>
                <a:latin typeface="+mj-lt"/>
              </a:endParaRPr>
            </a:p>
          </p:txBody>
        </p:sp>
        <p:sp>
          <p:nvSpPr>
            <p:cNvPr id="54378" name="Line 106"/>
            <p:cNvSpPr>
              <a:spLocks noChangeShapeType="1"/>
            </p:cNvSpPr>
            <p:nvPr/>
          </p:nvSpPr>
          <p:spPr bwMode="auto">
            <a:xfrm>
              <a:off x="3907" y="1167"/>
              <a:ext cx="0" cy="112"/>
            </a:xfrm>
            <a:prstGeom prst="line">
              <a:avLst/>
            </a:prstGeom>
            <a:noFill/>
            <a:ln w="57150">
              <a:solidFill>
                <a:schemeClr val="tx1"/>
              </a:solidFill>
              <a:round/>
            </a:ln>
            <a:effectLst/>
          </p:spPr>
          <p:txBody>
            <a:bodyPr/>
            <a:lstStyle/>
            <a:p>
              <a:pPr>
                <a:defRPr/>
              </a:pPr>
              <a:endParaRPr lang="vi-VN" sz="2400">
                <a:effectLst>
                  <a:outerShdw blurRad="38100" dist="38100" dir="2700000" algn="tl">
                    <a:srgbClr val="000000">
                      <a:alpha val="43137"/>
                    </a:srgbClr>
                  </a:outerShdw>
                </a:effectLst>
                <a:latin typeface="+mj-lt"/>
              </a:endParaRPr>
            </a:p>
          </p:txBody>
        </p:sp>
        <p:sp>
          <p:nvSpPr>
            <p:cNvPr id="54379" name="Line 107"/>
            <p:cNvSpPr>
              <a:spLocks noChangeShapeType="1"/>
            </p:cNvSpPr>
            <p:nvPr/>
          </p:nvSpPr>
          <p:spPr bwMode="auto">
            <a:xfrm>
              <a:off x="4283" y="1166"/>
              <a:ext cx="0" cy="112"/>
            </a:xfrm>
            <a:prstGeom prst="line">
              <a:avLst/>
            </a:prstGeom>
            <a:noFill/>
            <a:ln w="57150">
              <a:solidFill>
                <a:schemeClr val="tx1"/>
              </a:solidFill>
              <a:round/>
            </a:ln>
            <a:effectLst/>
          </p:spPr>
          <p:txBody>
            <a:bodyPr/>
            <a:lstStyle/>
            <a:p>
              <a:pPr>
                <a:defRPr/>
              </a:pPr>
              <a:endParaRPr lang="vi-VN" sz="2400">
                <a:effectLst>
                  <a:outerShdw blurRad="38100" dist="38100" dir="2700000" algn="tl">
                    <a:srgbClr val="000000">
                      <a:alpha val="43137"/>
                    </a:srgbClr>
                  </a:outerShdw>
                </a:effectLst>
                <a:latin typeface="+mj-lt"/>
              </a:endParaRPr>
            </a:p>
          </p:txBody>
        </p:sp>
        <p:sp>
          <p:nvSpPr>
            <p:cNvPr id="54380" name="Line 108"/>
            <p:cNvSpPr>
              <a:spLocks noChangeShapeType="1"/>
            </p:cNvSpPr>
            <p:nvPr/>
          </p:nvSpPr>
          <p:spPr bwMode="auto">
            <a:xfrm>
              <a:off x="4659" y="1167"/>
              <a:ext cx="0" cy="112"/>
            </a:xfrm>
            <a:prstGeom prst="line">
              <a:avLst/>
            </a:prstGeom>
            <a:noFill/>
            <a:ln w="57150">
              <a:solidFill>
                <a:schemeClr val="tx1"/>
              </a:solidFill>
              <a:round/>
            </a:ln>
            <a:effectLst/>
          </p:spPr>
          <p:txBody>
            <a:bodyPr/>
            <a:lstStyle/>
            <a:p>
              <a:pPr>
                <a:defRPr/>
              </a:pPr>
              <a:endParaRPr lang="vi-VN" sz="2400">
                <a:effectLst>
                  <a:outerShdw blurRad="38100" dist="38100" dir="2700000" algn="tl">
                    <a:srgbClr val="000000">
                      <a:alpha val="43137"/>
                    </a:srgbClr>
                  </a:outerShdw>
                </a:effectLst>
                <a:latin typeface="+mj-lt"/>
              </a:endParaRPr>
            </a:p>
          </p:txBody>
        </p:sp>
        <p:sp>
          <p:nvSpPr>
            <p:cNvPr id="54381" name="Line 109"/>
            <p:cNvSpPr>
              <a:spLocks noChangeShapeType="1"/>
            </p:cNvSpPr>
            <p:nvPr/>
          </p:nvSpPr>
          <p:spPr bwMode="auto">
            <a:xfrm>
              <a:off x="5035" y="1166"/>
              <a:ext cx="0" cy="112"/>
            </a:xfrm>
            <a:prstGeom prst="line">
              <a:avLst/>
            </a:prstGeom>
            <a:noFill/>
            <a:ln w="57150">
              <a:solidFill>
                <a:schemeClr val="tx1"/>
              </a:solidFill>
              <a:round/>
            </a:ln>
            <a:effectLst/>
          </p:spPr>
          <p:txBody>
            <a:bodyPr/>
            <a:lstStyle/>
            <a:p>
              <a:pPr>
                <a:defRPr/>
              </a:pPr>
              <a:endParaRPr lang="vi-VN" sz="2400">
                <a:effectLst>
                  <a:outerShdw blurRad="38100" dist="38100" dir="2700000" algn="tl">
                    <a:srgbClr val="000000">
                      <a:alpha val="43137"/>
                    </a:srgbClr>
                  </a:outerShdw>
                </a:effectLst>
                <a:latin typeface="+mj-lt"/>
              </a:endParaRPr>
            </a:p>
          </p:txBody>
        </p:sp>
        <p:sp>
          <p:nvSpPr>
            <p:cNvPr id="54382" name="Line 110"/>
            <p:cNvSpPr>
              <a:spLocks noChangeShapeType="1"/>
            </p:cNvSpPr>
            <p:nvPr/>
          </p:nvSpPr>
          <p:spPr bwMode="auto">
            <a:xfrm>
              <a:off x="903" y="1165"/>
              <a:ext cx="0" cy="112"/>
            </a:xfrm>
            <a:prstGeom prst="line">
              <a:avLst/>
            </a:prstGeom>
            <a:noFill/>
            <a:ln w="57150">
              <a:solidFill>
                <a:schemeClr val="tx1"/>
              </a:solidFill>
              <a:round/>
            </a:ln>
            <a:effectLst/>
          </p:spPr>
          <p:txBody>
            <a:bodyPr/>
            <a:lstStyle/>
            <a:p>
              <a:pPr>
                <a:defRPr/>
              </a:pPr>
              <a:endParaRPr lang="vi-VN" sz="2400">
                <a:effectLst>
                  <a:outerShdw blurRad="38100" dist="38100" dir="2700000" algn="tl">
                    <a:srgbClr val="000000">
                      <a:alpha val="43137"/>
                    </a:srgbClr>
                  </a:outerShdw>
                </a:effectLst>
                <a:latin typeface="+mj-lt"/>
              </a:endParaRPr>
            </a:p>
          </p:txBody>
        </p:sp>
        <p:sp>
          <p:nvSpPr>
            <p:cNvPr id="54383" name="Line 111"/>
            <p:cNvSpPr>
              <a:spLocks noChangeShapeType="1"/>
            </p:cNvSpPr>
            <p:nvPr/>
          </p:nvSpPr>
          <p:spPr bwMode="auto">
            <a:xfrm>
              <a:off x="552" y="1165"/>
              <a:ext cx="0" cy="112"/>
            </a:xfrm>
            <a:prstGeom prst="line">
              <a:avLst/>
            </a:prstGeom>
            <a:noFill/>
            <a:ln w="57150">
              <a:solidFill>
                <a:schemeClr val="tx1"/>
              </a:solidFill>
              <a:round/>
            </a:ln>
            <a:effectLst/>
          </p:spPr>
          <p:txBody>
            <a:bodyPr/>
            <a:lstStyle/>
            <a:p>
              <a:pPr>
                <a:defRPr/>
              </a:pPr>
              <a:endParaRPr lang="vi-VN" sz="2400">
                <a:effectLst>
                  <a:outerShdw blurRad="38100" dist="38100" dir="2700000" algn="tl">
                    <a:srgbClr val="000000">
                      <a:alpha val="43137"/>
                    </a:srgbClr>
                  </a:outerShdw>
                </a:effectLst>
                <a:latin typeface="+mj-lt"/>
              </a:endParaRPr>
            </a:p>
          </p:txBody>
        </p:sp>
      </p:grpSp>
      <p:sp>
        <p:nvSpPr>
          <p:cNvPr id="54384" name="Text Box 112"/>
          <p:cNvSpPr txBox="1">
            <a:spLocks noChangeArrowheads="1"/>
          </p:cNvSpPr>
          <p:nvPr/>
        </p:nvSpPr>
        <p:spPr bwMode="auto">
          <a:xfrm>
            <a:off x="642938" y="2579688"/>
            <a:ext cx="458787" cy="369887"/>
          </a:xfrm>
          <a:prstGeom prst="rect">
            <a:avLst/>
          </a:prstGeom>
          <a:noFill/>
          <a:ln>
            <a:noFill/>
          </a:ln>
          <a:effectLst/>
        </p:spPr>
        <p:txBody>
          <a:bodyPr lIns="0" tIns="0" rIns="0" bIns="0">
            <a:spAutoFit/>
          </a:bodyPr>
          <a:lstStyle/>
          <a:p>
            <a:pPr>
              <a:spcBef>
                <a:spcPct val="50000"/>
              </a:spcBef>
              <a:defRPr/>
            </a:pPr>
            <a:r>
              <a:rPr lang="en-US" altLang="vi-VN" sz="2400" dirty="0">
                <a:effectLst>
                  <a:outerShdw blurRad="38100" dist="38100" dir="2700000" algn="tl">
                    <a:srgbClr val="000000"/>
                  </a:outerShdw>
                </a:effectLst>
                <a:latin typeface="+mj-lt"/>
              </a:rPr>
              <a:t>-6</a:t>
            </a:r>
            <a:endParaRPr lang="en-US" altLang="vi-VN" sz="2400" dirty="0">
              <a:effectLst>
                <a:outerShdw blurRad="38100" dist="38100" dir="2700000" algn="tl">
                  <a:srgbClr val="000000"/>
                </a:outerShdw>
              </a:effectLst>
              <a:latin typeface="+mj-lt"/>
            </a:endParaRPr>
          </a:p>
        </p:txBody>
      </p:sp>
      <p:sp>
        <p:nvSpPr>
          <p:cNvPr id="54385" name="Text Box 113"/>
          <p:cNvSpPr txBox="1">
            <a:spLocks noChangeArrowheads="1"/>
          </p:cNvSpPr>
          <p:nvPr/>
        </p:nvSpPr>
        <p:spPr bwMode="auto">
          <a:xfrm>
            <a:off x="4364038" y="2547938"/>
            <a:ext cx="239712" cy="369887"/>
          </a:xfrm>
          <a:prstGeom prst="rect">
            <a:avLst/>
          </a:prstGeom>
          <a:noFill/>
          <a:ln>
            <a:noFill/>
          </a:ln>
          <a:effectLst/>
        </p:spPr>
        <p:txBody>
          <a:bodyPr lIns="0" tIns="0" rIns="0" bIns="0">
            <a:spAutoFit/>
          </a:bodyPr>
          <a:lstStyle/>
          <a:p>
            <a:pPr>
              <a:spcBef>
                <a:spcPct val="50000"/>
              </a:spcBef>
              <a:defRPr/>
            </a:pPr>
            <a:r>
              <a:rPr lang="en-US" altLang="vi-VN" sz="2400" dirty="0">
                <a:effectLst>
                  <a:outerShdw blurRad="38100" dist="38100" dir="2700000" algn="tl">
                    <a:srgbClr val="000000"/>
                  </a:outerShdw>
                </a:effectLst>
                <a:latin typeface="+mj-lt"/>
              </a:rPr>
              <a:t>0</a:t>
            </a:r>
            <a:endParaRPr lang="en-US" altLang="vi-VN" sz="2400" dirty="0">
              <a:effectLst>
                <a:outerShdw blurRad="38100" dist="38100" dir="2700000" algn="tl">
                  <a:srgbClr val="000000"/>
                </a:outerShdw>
              </a:effectLst>
              <a:latin typeface="+mj-lt"/>
            </a:endParaRPr>
          </a:p>
        </p:txBody>
      </p:sp>
      <p:sp>
        <p:nvSpPr>
          <p:cNvPr id="54386" name="Text Box 114"/>
          <p:cNvSpPr txBox="1">
            <a:spLocks noChangeArrowheads="1"/>
          </p:cNvSpPr>
          <p:nvPr/>
        </p:nvSpPr>
        <p:spPr bwMode="auto">
          <a:xfrm>
            <a:off x="7896225" y="2549525"/>
            <a:ext cx="239713" cy="369888"/>
          </a:xfrm>
          <a:prstGeom prst="rect">
            <a:avLst/>
          </a:prstGeom>
          <a:noFill/>
          <a:ln>
            <a:noFill/>
          </a:ln>
          <a:effectLst/>
        </p:spPr>
        <p:txBody>
          <a:bodyPr lIns="0" tIns="0" rIns="0" bIns="0">
            <a:spAutoFit/>
          </a:bodyPr>
          <a:lstStyle/>
          <a:p>
            <a:pPr>
              <a:spcBef>
                <a:spcPct val="50000"/>
              </a:spcBef>
              <a:defRPr/>
            </a:pPr>
            <a:r>
              <a:rPr lang="en-US" altLang="vi-VN" sz="2400">
                <a:effectLst>
                  <a:outerShdw blurRad="38100" dist="38100" dir="2700000" algn="tl">
                    <a:srgbClr val="000000"/>
                  </a:outerShdw>
                </a:effectLst>
                <a:latin typeface="+mj-lt"/>
              </a:rPr>
              <a:t>6</a:t>
            </a:r>
            <a:endParaRPr lang="en-US" altLang="vi-VN" sz="2400">
              <a:effectLst>
                <a:outerShdw blurRad="38100" dist="38100" dir="2700000" algn="tl">
                  <a:srgbClr val="000000"/>
                </a:outerShdw>
              </a:effectLst>
              <a:latin typeface="+mj-lt"/>
            </a:endParaRPr>
          </a:p>
        </p:txBody>
      </p:sp>
      <p:sp>
        <p:nvSpPr>
          <p:cNvPr id="54387" name="Text Box 115"/>
          <p:cNvSpPr txBox="1">
            <a:spLocks noChangeArrowheads="1"/>
          </p:cNvSpPr>
          <p:nvPr/>
        </p:nvSpPr>
        <p:spPr bwMode="auto">
          <a:xfrm>
            <a:off x="1239838" y="2578100"/>
            <a:ext cx="398462" cy="369888"/>
          </a:xfrm>
          <a:prstGeom prst="rect">
            <a:avLst/>
          </a:prstGeom>
          <a:noFill/>
          <a:ln>
            <a:noFill/>
          </a:ln>
          <a:effectLst/>
        </p:spPr>
        <p:txBody>
          <a:bodyPr lIns="0" tIns="0" rIns="0" bIns="0">
            <a:spAutoFit/>
          </a:bodyPr>
          <a:lstStyle/>
          <a:p>
            <a:pPr>
              <a:spcBef>
                <a:spcPct val="50000"/>
              </a:spcBef>
              <a:defRPr/>
            </a:pPr>
            <a:r>
              <a:rPr lang="en-US" altLang="vi-VN" sz="2400">
                <a:solidFill>
                  <a:srgbClr val="FF0000"/>
                </a:solidFill>
                <a:effectLst>
                  <a:outerShdw blurRad="38100" dist="38100" dir="2700000" algn="tl">
                    <a:srgbClr val="000000"/>
                  </a:outerShdw>
                </a:effectLst>
                <a:latin typeface="+mj-lt"/>
              </a:rPr>
              <a:t>-5</a:t>
            </a:r>
            <a:endParaRPr lang="en-US" altLang="vi-VN" sz="2400">
              <a:solidFill>
                <a:srgbClr val="FF0000"/>
              </a:solidFill>
              <a:effectLst>
                <a:outerShdw blurRad="38100" dist="38100" dir="2700000" algn="tl">
                  <a:srgbClr val="000000"/>
                </a:outerShdw>
              </a:effectLst>
              <a:latin typeface="+mj-lt"/>
            </a:endParaRPr>
          </a:p>
        </p:txBody>
      </p:sp>
      <p:sp>
        <p:nvSpPr>
          <p:cNvPr id="54388" name="Text Box 116"/>
          <p:cNvSpPr txBox="1">
            <a:spLocks noChangeArrowheads="1"/>
          </p:cNvSpPr>
          <p:nvPr/>
        </p:nvSpPr>
        <p:spPr bwMode="auto">
          <a:xfrm>
            <a:off x="1724025" y="2559050"/>
            <a:ext cx="655638" cy="369888"/>
          </a:xfrm>
          <a:prstGeom prst="rect">
            <a:avLst/>
          </a:prstGeom>
          <a:noFill/>
          <a:ln>
            <a:noFill/>
          </a:ln>
          <a:effectLst/>
        </p:spPr>
        <p:txBody>
          <a:bodyPr lIns="0" tIns="0" rIns="0" bIns="0">
            <a:spAutoFit/>
          </a:bodyPr>
          <a:lstStyle/>
          <a:p>
            <a:pPr>
              <a:spcBef>
                <a:spcPct val="50000"/>
              </a:spcBef>
              <a:defRPr/>
            </a:pPr>
            <a:r>
              <a:rPr lang="en-US" altLang="vi-VN" sz="2400">
                <a:solidFill>
                  <a:srgbClr val="FF0000"/>
                </a:solidFill>
                <a:effectLst>
                  <a:outerShdw blurRad="38100" dist="38100" dir="2700000" algn="tl">
                    <a:srgbClr val="000000"/>
                  </a:outerShdw>
                </a:effectLst>
                <a:latin typeface="+mj-lt"/>
              </a:rPr>
              <a:t> -4</a:t>
            </a:r>
            <a:endParaRPr lang="en-US" altLang="vi-VN" sz="2400">
              <a:solidFill>
                <a:srgbClr val="FF0000"/>
              </a:solidFill>
              <a:effectLst>
                <a:outerShdw blurRad="38100" dist="38100" dir="2700000" algn="tl">
                  <a:srgbClr val="000000"/>
                </a:outerShdw>
              </a:effectLst>
              <a:latin typeface="+mj-lt"/>
            </a:endParaRPr>
          </a:p>
        </p:txBody>
      </p:sp>
      <p:sp>
        <p:nvSpPr>
          <p:cNvPr id="54389" name="Text Box 117"/>
          <p:cNvSpPr txBox="1">
            <a:spLocks noChangeArrowheads="1"/>
          </p:cNvSpPr>
          <p:nvPr/>
        </p:nvSpPr>
        <p:spPr bwMode="auto">
          <a:xfrm>
            <a:off x="2471738" y="2557463"/>
            <a:ext cx="379412" cy="369887"/>
          </a:xfrm>
          <a:prstGeom prst="rect">
            <a:avLst/>
          </a:prstGeom>
          <a:noFill/>
          <a:ln>
            <a:noFill/>
          </a:ln>
          <a:effectLst/>
        </p:spPr>
        <p:txBody>
          <a:bodyPr lIns="0" tIns="0" rIns="0" bIns="0">
            <a:spAutoFit/>
          </a:bodyPr>
          <a:lstStyle/>
          <a:p>
            <a:pPr>
              <a:spcBef>
                <a:spcPct val="50000"/>
              </a:spcBef>
              <a:defRPr/>
            </a:pPr>
            <a:r>
              <a:rPr lang="en-US" altLang="vi-VN" sz="2400">
                <a:solidFill>
                  <a:srgbClr val="FF0000"/>
                </a:solidFill>
                <a:effectLst>
                  <a:outerShdw blurRad="38100" dist="38100" dir="2700000" algn="tl">
                    <a:srgbClr val="000000"/>
                  </a:outerShdw>
                </a:effectLst>
                <a:latin typeface="+mj-lt"/>
              </a:rPr>
              <a:t>-3</a:t>
            </a:r>
            <a:endParaRPr lang="en-US" altLang="vi-VN" sz="2400">
              <a:solidFill>
                <a:srgbClr val="FF0000"/>
              </a:solidFill>
              <a:effectLst>
                <a:outerShdw blurRad="38100" dist="38100" dir="2700000" algn="tl">
                  <a:srgbClr val="000000"/>
                </a:outerShdw>
              </a:effectLst>
              <a:latin typeface="+mj-lt"/>
            </a:endParaRPr>
          </a:p>
        </p:txBody>
      </p:sp>
      <p:sp>
        <p:nvSpPr>
          <p:cNvPr id="54390" name="Text Box 118"/>
          <p:cNvSpPr txBox="1">
            <a:spLocks noChangeArrowheads="1"/>
          </p:cNvSpPr>
          <p:nvPr/>
        </p:nvSpPr>
        <p:spPr bwMode="auto">
          <a:xfrm>
            <a:off x="3028950" y="2557463"/>
            <a:ext cx="417513" cy="369887"/>
          </a:xfrm>
          <a:prstGeom prst="rect">
            <a:avLst/>
          </a:prstGeom>
          <a:noFill/>
          <a:ln>
            <a:noFill/>
          </a:ln>
          <a:effectLst/>
        </p:spPr>
        <p:txBody>
          <a:bodyPr lIns="0" tIns="0" rIns="0" bIns="0">
            <a:spAutoFit/>
          </a:bodyPr>
          <a:lstStyle/>
          <a:p>
            <a:pPr>
              <a:spcBef>
                <a:spcPct val="50000"/>
              </a:spcBef>
              <a:defRPr/>
            </a:pPr>
            <a:r>
              <a:rPr lang="en-US" altLang="vi-VN" sz="2400">
                <a:solidFill>
                  <a:srgbClr val="FF0000"/>
                </a:solidFill>
                <a:effectLst>
                  <a:outerShdw blurRad="38100" dist="38100" dir="2700000" algn="tl">
                    <a:srgbClr val="000000"/>
                  </a:outerShdw>
                </a:effectLst>
                <a:latin typeface="+mj-lt"/>
              </a:rPr>
              <a:t>-2</a:t>
            </a:r>
            <a:endParaRPr lang="en-US" altLang="vi-VN" sz="2400">
              <a:solidFill>
                <a:srgbClr val="FF0000"/>
              </a:solidFill>
              <a:effectLst>
                <a:outerShdw blurRad="38100" dist="38100" dir="2700000" algn="tl">
                  <a:srgbClr val="000000"/>
                </a:outerShdw>
              </a:effectLst>
              <a:latin typeface="+mj-lt"/>
            </a:endParaRPr>
          </a:p>
        </p:txBody>
      </p:sp>
      <p:sp>
        <p:nvSpPr>
          <p:cNvPr id="54391" name="Text Box 119"/>
          <p:cNvSpPr txBox="1">
            <a:spLocks noChangeArrowheads="1"/>
          </p:cNvSpPr>
          <p:nvPr/>
        </p:nvSpPr>
        <p:spPr bwMode="auto">
          <a:xfrm>
            <a:off x="3684588" y="2557463"/>
            <a:ext cx="377825" cy="369887"/>
          </a:xfrm>
          <a:prstGeom prst="rect">
            <a:avLst/>
          </a:prstGeom>
          <a:noFill/>
          <a:ln>
            <a:noFill/>
          </a:ln>
          <a:effectLst/>
        </p:spPr>
        <p:txBody>
          <a:bodyPr lIns="0" tIns="0" rIns="0" bIns="0">
            <a:spAutoFit/>
          </a:bodyPr>
          <a:lstStyle/>
          <a:p>
            <a:pPr>
              <a:spcBef>
                <a:spcPct val="50000"/>
              </a:spcBef>
              <a:defRPr/>
            </a:pPr>
            <a:r>
              <a:rPr lang="en-US" altLang="vi-VN" sz="2400">
                <a:solidFill>
                  <a:srgbClr val="FF0000"/>
                </a:solidFill>
                <a:effectLst>
                  <a:outerShdw blurRad="38100" dist="38100" dir="2700000" algn="tl">
                    <a:srgbClr val="000000"/>
                  </a:outerShdw>
                </a:effectLst>
                <a:latin typeface="+mj-lt"/>
              </a:rPr>
              <a:t>-1</a:t>
            </a:r>
            <a:endParaRPr lang="en-US" altLang="vi-VN" sz="2400">
              <a:solidFill>
                <a:srgbClr val="FF0000"/>
              </a:solidFill>
              <a:effectLst>
                <a:outerShdw blurRad="38100" dist="38100" dir="2700000" algn="tl">
                  <a:srgbClr val="000000"/>
                </a:outerShdw>
              </a:effectLst>
              <a:latin typeface="+mj-lt"/>
            </a:endParaRPr>
          </a:p>
        </p:txBody>
      </p:sp>
      <p:sp>
        <p:nvSpPr>
          <p:cNvPr id="54392" name="Text Box 120"/>
          <p:cNvSpPr txBox="1">
            <a:spLocks noChangeArrowheads="1"/>
          </p:cNvSpPr>
          <p:nvPr/>
        </p:nvSpPr>
        <p:spPr bwMode="auto">
          <a:xfrm>
            <a:off x="4953000" y="2543175"/>
            <a:ext cx="239713" cy="369888"/>
          </a:xfrm>
          <a:prstGeom prst="rect">
            <a:avLst/>
          </a:prstGeom>
          <a:noFill/>
          <a:ln>
            <a:noFill/>
          </a:ln>
          <a:effectLst/>
        </p:spPr>
        <p:txBody>
          <a:bodyPr lIns="0" tIns="0" rIns="0" bIns="0">
            <a:spAutoFit/>
          </a:bodyPr>
          <a:lstStyle/>
          <a:p>
            <a:pPr>
              <a:spcBef>
                <a:spcPct val="50000"/>
              </a:spcBef>
              <a:defRPr/>
            </a:pPr>
            <a:r>
              <a:rPr lang="en-US" altLang="vi-VN" sz="2400" b="1" dirty="0">
                <a:solidFill>
                  <a:srgbClr val="0000FF"/>
                </a:solidFill>
                <a:latin typeface="+mj-lt"/>
              </a:rPr>
              <a:t>1</a:t>
            </a:r>
            <a:endParaRPr lang="en-US" altLang="vi-VN" sz="2400" b="1" dirty="0">
              <a:solidFill>
                <a:srgbClr val="0000FF"/>
              </a:solidFill>
              <a:latin typeface="+mj-lt"/>
            </a:endParaRPr>
          </a:p>
        </p:txBody>
      </p:sp>
      <p:sp>
        <p:nvSpPr>
          <p:cNvPr id="54393" name="Text Box 121"/>
          <p:cNvSpPr txBox="1">
            <a:spLocks noChangeArrowheads="1"/>
          </p:cNvSpPr>
          <p:nvPr/>
        </p:nvSpPr>
        <p:spPr bwMode="auto">
          <a:xfrm>
            <a:off x="5548313" y="2544763"/>
            <a:ext cx="239712" cy="369887"/>
          </a:xfrm>
          <a:prstGeom prst="rect">
            <a:avLst/>
          </a:prstGeom>
          <a:noFill/>
          <a:ln>
            <a:noFill/>
          </a:ln>
          <a:effectLst/>
        </p:spPr>
        <p:txBody>
          <a:bodyPr lIns="0" tIns="0" rIns="0" bIns="0">
            <a:spAutoFit/>
          </a:bodyPr>
          <a:lstStyle/>
          <a:p>
            <a:pPr>
              <a:spcBef>
                <a:spcPct val="50000"/>
              </a:spcBef>
              <a:defRPr/>
            </a:pPr>
            <a:r>
              <a:rPr lang="en-US" altLang="vi-VN" sz="2400" b="1">
                <a:solidFill>
                  <a:srgbClr val="0000FF"/>
                </a:solidFill>
                <a:latin typeface="+mj-lt"/>
              </a:rPr>
              <a:t>2</a:t>
            </a:r>
            <a:endParaRPr lang="en-US" altLang="vi-VN" sz="2400" b="1">
              <a:solidFill>
                <a:srgbClr val="0000FF"/>
              </a:solidFill>
              <a:latin typeface="+mj-lt"/>
            </a:endParaRPr>
          </a:p>
        </p:txBody>
      </p:sp>
      <p:sp>
        <p:nvSpPr>
          <p:cNvPr id="54394" name="Text Box 122"/>
          <p:cNvSpPr txBox="1">
            <a:spLocks noChangeArrowheads="1"/>
          </p:cNvSpPr>
          <p:nvPr/>
        </p:nvSpPr>
        <p:spPr bwMode="auto">
          <a:xfrm>
            <a:off x="6126163" y="2544763"/>
            <a:ext cx="239712" cy="369887"/>
          </a:xfrm>
          <a:prstGeom prst="rect">
            <a:avLst/>
          </a:prstGeom>
          <a:noFill/>
          <a:ln>
            <a:noFill/>
          </a:ln>
          <a:effectLst/>
        </p:spPr>
        <p:txBody>
          <a:bodyPr lIns="0" tIns="0" rIns="0" bIns="0">
            <a:spAutoFit/>
          </a:bodyPr>
          <a:lstStyle/>
          <a:p>
            <a:pPr>
              <a:spcBef>
                <a:spcPct val="50000"/>
              </a:spcBef>
              <a:defRPr/>
            </a:pPr>
            <a:r>
              <a:rPr lang="en-US" altLang="vi-VN" sz="2400" b="1">
                <a:solidFill>
                  <a:srgbClr val="0000FF"/>
                </a:solidFill>
                <a:latin typeface="+mj-lt"/>
              </a:rPr>
              <a:t>3</a:t>
            </a:r>
            <a:endParaRPr lang="en-US" altLang="vi-VN" sz="2400" b="1">
              <a:solidFill>
                <a:srgbClr val="0000FF"/>
              </a:solidFill>
              <a:latin typeface="+mj-lt"/>
            </a:endParaRPr>
          </a:p>
        </p:txBody>
      </p:sp>
      <p:sp>
        <p:nvSpPr>
          <p:cNvPr id="54395" name="Text Box 123"/>
          <p:cNvSpPr txBox="1">
            <a:spLocks noChangeArrowheads="1"/>
          </p:cNvSpPr>
          <p:nvPr/>
        </p:nvSpPr>
        <p:spPr bwMode="auto">
          <a:xfrm>
            <a:off x="6721475" y="2543175"/>
            <a:ext cx="239713" cy="369888"/>
          </a:xfrm>
          <a:prstGeom prst="rect">
            <a:avLst/>
          </a:prstGeom>
          <a:noFill/>
          <a:ln>
            <a:noFill/>
          </a:ln>
          <a:effectLst/>
        </p:spPr>
        <p:txBody>
          <a:bodyPr lIns="0" tIns="0" rIns="0" bIns="0">
            <a:spAutoFit/>
          </a:bodyPr>
          <a:lstStyle/>
          <a:p>
            <a:pPr>
              <a:spcBef>
                <a:spcPct val="50000"/>
              </a:spcBef>
              <a:defRPr/>
            </a:pPr>
            <a:r>
              <a:rPr lang="en-US" altLang="vi-VN" sz="2400" b="1">
                <a:solidFill>
                  <a:srgbClr val="0000FF"/>
                </a:solidFill>
                <a:latin typeface="+mj-lt"/>
              </a:rPr>
              <a:t>4</a:t>
            </a:r>
            <a:endParaRPr lang="en-US" altLang="vi-VN" sz="2400" b="1">
              <a:solidFill>
                <a:srgbClr val="0000FF"/>
              </a:solidFill>
              <a:latin typeface="+mj-lt"/>
            </a:endParaRPr>
          </a:p>
        </p:txBody>
      </p:sp>
      <p:sp>
        <p:nvSpPr>
          <p:cNvPr id="54396" name="Text Box 124"/>
          <p:cNvSpPr txBox="1">
            <a:spLocks noChangeArrowheads="1"/>
          </p:cNvSpPr>
          <p:nvPr/>
        </p:nvSpPr>
        <p:spPr bwMode="auto">
          <a:xfrm>
            <a:off x="7316788" y="2543175"/>
            <a:ext cx="239712" cy="369888"/>
          </a:xfrm>
          <a:prstGeom prst="rect">
            <a:avLst/>
          </a:prstGeom>
          <a:noFill/>
          <a:ln>
            <a:noFill/>
          </a:ln>
          <a:effectLst/>
        </p:spPr>
        <p:txBody>
          <a:bodyPr lIns="0" tIns="0" rIns="0" bIns="0">
            <a:spAutoFit/>
          </a:bodyPr>
          <a:lstStyle/>
          <a:p>
            <a:pPr>
              <a:spcBef>
                <a:spcPct val="50000"/>
              </a:spcBef>
              <a:defRPr/>
            </a:pPr>
            <a:r>
              <a:rPr lang="en-US" altLang="vi-VN" sz="2400" b="1">
                <a:solidFill>
                  <a:srgbClr val="0000FF"/>
                </a:solidFill>
                <a:latin typeface="+mj-lt"/>
              </a:rPr>
              <a:t>5</a:t>
            </a:r>
            <a:endParaRPr lang="en-US" altLang="vi-VN" sz="2400" b="1">
              <a:solidFill>
                <a:srgbClr val="0000FF"/>
              </a:solidFill>
              <a:latin typeface="+mj-lt"/>
            </a:endParaRPr>
          </a:p>
        </p:txBody>
      </p:sp>
      <p:sp>
        <p:nvSpPr>
          <p:cNvPr id="18451"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3. Biểu diễn số nguyên trên trục số</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18452"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4365"/>
                                        </p:tgtEl>
                                        <p:attrNameLst>
                                          <p:attrName>style.visibility</p:attrName>
                                        </p:attrNameLst>
                                      </p:cBhvr>
                                      <p:to>
                                        <p:strVal val="visible"/>
                                      </p:to>
                                    </p:set>
                                    <p:animEffect transition="in" filter="blinds(vertical)">
                                      <p:cBhvr>
                                        <p:cTn id="7" dur="500"/>
                                        <p:tgtEl>
                                          <p:spTgt spid="543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4366"/>
                                        </p:tgtEl>
                                        <p:attrNameLst>
                                          <p:attrName>style.visibility</p:attrName>
                                        </p:attrNameLst>
                                      </p:cBhvr>
                                      <p:to>
                                        <p:strVal val="visible"/>
                                      </p:to>
                                    </p:set>
                                    <p:animEffect transition="in" filter="blinds(vertical)">
                                      <p:cBhvr>
                                        <p:cTn id="12" dur="500"/>
                                        <p:tgtEl>
                                          <p:spTgt spid="5436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4391"/>
                                        </p:tgtEl>
                                        <p:attrNameLst>
                                          <p:attrName>style.visibility</p:attrName>
                                        </p:attrNameLst>
                                      </p:cBhvr>
                                      <p:to>
                                        <p:strVal val="visible"/>
                                      </p:to>
                                    </p:set>
                                    <p:animEffect transition="in" filter="box(in)">
                                      <p:cBhvr>
                                        <p:cTn id="17" dur="500"/>
                                        <p:tgtEl>
                                          <p:spTgt spid="5439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4390"/>
                                        </p:tgtEl>
                                        <p:attrNameLst>
                                          <p:attrName>style.visibility</p:attrName>
                                        </p:attrNameLst>
                                      </p:cBhvr>
                                      <p:to>
                                        <p:strVal val="visible"/>
                                      </p:to>
                                    </p:set>
                                    <p:animEffect transition="in" filter="box(in)">
                                      <p:cBhvr>
                                        <p:cTn id="22" dur="500"/>
                                        <p:tgtEl>
                                          <p:spTgt spid="5439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4389"/>
                                        </p:tgtEl>
                                        <p:attrNameLst>
                                          <p:attrName>style.visibility</p:attrName>
                                        </p:attrNameLst>
                                      </p:cBhvr>
                                      <p:to>
                                        <p:strVal val="visible"/>
                                      </p:to>
                                    </p:set>
                                    <p:animEffect transition="in" filter="box(in)">
                                      <p:cBhvr>
                                        <p:cTn id="27" dur="500"/>
                                        <p:tgtEl>
                                          <p:spTgt spid="5438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4388"/>
                                        </p:tgtEl>
                                        <p:attrNameLst>
                                          <p:attrName>style.visibility</p:attrName>
                                        </p:attrNameLst>
                                      </p:cBhvr>
                                      <p:to>
                                        <p:strVal val="visible"/>
                                      </p:to>
                                    </p:set>
                                    <p:animEffect transition="in" filter="box(in)">
                                      <p:cBhvr>
                                        <p:cTn id="32" dur="500"/>
                                        <p:tgtEl>
                                          <p:spTgt spid="5438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387"/>
                                        </p:tgtEl>
                                        <p:attrNameLst>
                                          <p:attrName>style.visibility</p:attrName>
                                        </p:attrNameLst>
                                      </p:cBhvr>
                                      <p:to>
                                        <p:strVal val="visible"/>
                                      </p:to>
                                    </p:set>
                                    <p:animEffect transition="in" filter="box(in)">
                                      <p:cBhvr>
                                        <p:cTn id="37" dur="500"/>
                                        <p:tgtEl>
                                          <p:spTgt spid="5438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4392"/>
                                        </p:tgtEl>
                                        <p:attrNameLst>
                                          <p:attrName>style.visibility</p:attrName>
                                        </p:attrNameLst>
                                      </p:cBhvr>
                                      <p:to>
                                        <p:strVal val="visible"/>
                                      </p:to>
                                    </p:set>
                                    <p:animEffect transition="in" filter="checkerboard(across)">
                                      <p:cBhvr>
                                        <p:cTn id="42" dur="500"/>
                                        <p:tgtEl>
                                          <p:spTgt spid="5439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54393"/>
                                        </p:tgtEl>
                                        <p:attrNameLst>
                                          <p:attrName>style.visibility</p:attrName>
                                        </p:attrNameLst>
                                      </p:cBhvr>
                                      <p:to>
                                        <p:strVal val="visible"/>
                                      </p:to>
                                    </p:set>
                                    <p:animEffect transition="in" filter="checkerboard(across)">
                                      <p:cBhvr>
                                        <p:cTn id="47" dur="500"/>
                                        <p:tgtEl>
                                          <p:spTgt spid="5439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54394"/>
                                        </p:tgtEl>
                                        <p:attrNameLst>
                                          <p:attrName>style.visibility</p:attrName>
                                        </p:attrNameLst>
                                      </p:cBhvr>
                                      <p:to>
                                        <p:strVal val="visible"/>
                                      </p:to>
                                    </p:set>
                                    <p:animEffect transition="in" filter="checkerboard(across)">
                                      <p:cBhvr>
                                        <p:cTn id="52" dur="500"/>
                                        <p:tgtEl>
                                          <p:spTgt spid="5439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54395">
                                            <p:txEl>
                                              <p:pRg st="0" end="0"/>
                                            </p:txEl>
                                          </p:spTgt>
                                        </p:tgtEl>
                                        <p:attrNameLst>
                                          <p:attrName>style.visibility</p:attrName>
                                        </p:attrNameLst>
                                      </p:cBhvr>
                                      <p:to>
                                        <p:strVal val="visible"/>
                                      </p:to>
                                    </p:set>
                                    <p:animEffect transition="in" filter="checkerboard(across)">
                                      <p:cBhvr>
                                        <p:cTn id="57" dur="500"/>
                                        <p:tgtEl>
                                          <p:spTgt spid="5439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54396"/>
                                        </p:tgtEl>
                                        <p:attrNameLst>
                                          <p:attrName>style.visibility</p:attrName>
                                        </p:attrNameLst>
                                      </p:cBhvr>
                                      <p:to>
                                        <p:strVal val="visible"/>
                                      </p:to>
                                    </p:set>
                                    <p:animEffect transition="in" filter="checkerboard(across)">
                                      <p:cBhvr>
                                        <p:cTn id="62" dur="500"/>
                                        <p:tgtEl>
                                          <p:spTgt spid="54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65" grpId="0"/>
      <p:bldP spid="54366" grpId="0"/>
      <p:bldP spid="54387" grpId="0"/>
      <p:bldP spid="54388" grpId="0"/>
      <p:bldP spid="54389" grpId="0"/>
      <p:bldP spid="54390" grpId="0"/>
      <p:bldP spid="54391" grpId="0"/>
      <p:bldP spid="54392" grpId="0"/>
      <p:bldP spid="54393" grpId="0"/>
      <p:bldP spid="54394" grpId="0"/>
      <p:bldP spid="543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p:nvPr/>
        </p:nvGrpSpPr>
        <p:grpSpPr bwMode="auto">
          <a:xfrm>
            <a:off x="4227513" y="3694113"/>
            <a:ext cx="3970337" cy="447675"/>
            <a:chOff x="2865" y="3017"/>
            <a:chExt cx="2502" cy="336"/>
          </a:xfrm>
        </p:grpSpPr>
        <p:sp useBgFill="1">
          <p:nvSpPr>
            <p:cNvPr id="19487" name="Text Box 43"/>
            <p:cNvSpPr txBox="1">
              <a:spLocks noChangeArrowheads="1"/>
            </p:cNvSpPr>
            <p:nvPr/>
          </p:nvSpPr>
          <p:spPr bwMode="auto">
            <a:xfrm>
              <a:off x="5088" y="3024"/>
              <a:ext cx="279"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a:solidFill>
                    <a:srgbClr val="A50021"/>
                  </a:solidFill>
                  <a:latin typeface="Tahoma" panose="020B0604030504040204" pitchFamily="34" charset="0"/>
                  <a:cs typeface="Arial" panose="020B0604020202020204" pitchFamily="34" charset="0"/>
                </a:rPr>
                <a:t>4</a:t>
              </a:r>
              <a:endParaRPr lang="en-US" altLang="vi-VN" sz="2400" b="1">
                <a:solidFill>
                  <a:srgbClr val="A50021"/>
                </a:solidFill>
                <a:latin typeface="Tahoma" panose="020B0604030504040204" pitchFamily="34" charset="0"/>
                <a:cs typeface="Arial" panose="020B0604020202020204" pitchFamily="34" charset="0"/>
              </a:endParaRPr>
            </a:p>
          </p:txBody>
        </p:sp>
        <p:sp useBgFill="1">
          <p:nvSpPr>
            <p:cNvPr id="19488" name="Text Box 44"/>
            <p:cNvSpPr txBox="1">
              <a:spLocks noChangeArrowheads="1"/>
            </p:cNvSpPr>
            <p:nvPr/>
          </p:nvSpPr>
          <p:spPr bwMode="auto">
            <a:xfrm>
              <a:off x="4532" y="3024"/>
              <a:ext cx="278"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a:solidFill>
                    <a:srgbClr val="A50021"/>
                  </a:solidFill>
                  <a:latin typeface="Tahoma" panose="020B0604030504040204" pitchFamily="34" charset="0"/>
                  <a:cs typeface="Arial" panose="020B0604020202020204" pitchFamily="34" charset="0"/>
                </a:rPr>
                <a:t>3</a:t>
              </a:r>
              <a:endParaRPr lang="en-US" altLang="vi-VN" sz="2400" b="1">
                <a:solidFill>
                  <a:srgbClr val="A50021"/>
                </a:solidFill>
                <a:latin typeface="Tahoma" panose="020B0604030504040204" pitchFamily="34" charset="0"/>
                <a:cs typeface="Arial" panose="020B0604020202020204" pitchFamily="34" charset="0"/>
              </a:endParaRPr>
            </a:p>
          </p:txBody>
        </p:sp>
        <p:sp useBgFill="1">
          <p:nvSpPr>
            <p:cNvPr id="19489" name="Text Box 45"/>
            <p:cNvSpPr txBox="1">
              <a:spLocks noChangeArrowheads="1"/>
            </p:cNvSpPr>
            <p:nvPr/>
          </p:nvSpPr>
          <p:spPr bwMode="auto">
            <a:xfrm>
              <a:off x="3959" y="3017"/>
              <a:ext cx="277"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a:solidFill>
                    <a:srgbClr val="A50021"/>
                  </a:solidFill>
                  <a:latin typeface="Tahoma" panose="020B0604030504040204" pitchFamily="34" charset="0"/>
                  <a:cs typeface="Arial" panose="020B0604020202020204" pitchFamily="34" charset="0"/>
                </a:rPr>
                <a:t>2</a:t>
              </a:r>
              <a:endParaRPr lang="en-US" altLang="vi-VN" sz="2400" b="1">
                <a:solidFill>
                  <a:srgbClr val="A50021"/>
                </a:solidFill>
                <a:latin typeface="Tahoma" panose="020B0604030504040204" pitchFamily="34" charset="0"/>
                <a:cs typeface="Arial" panose="020B0604020202020204" pitchFamily="34" charset="0"/>
              </a:endParaRPr>
            </a:p>
          </p:txBody>
        </p:sp>
        <p:sp useBgFill="1">
          <p:nvSpPr>
            <p:cNvPr id="19490" name="Text Box 46"/>
            <p:cNvSpPr txBox="1">
              <a:spLocks noChangeArrowheads="1"/>
            </p:cNvSpPr>
            <p:nvPr/>
          </p:nvSpPr>
          <p:spPr bwMode="auto">
            <a:xfrm>
              <a:off x="3421" y="3024"/>
              <a:ext cx="278"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a:solidFill>
                    <a:srgbClr val="A50021"/>
                  </a:solidFill>
                  <a:latin typeface="Tahoma" panose="020B0604030504040204" pitchFamily="34" charset="0"/>
                  <a:cs typeface="Arial" panose="020B0604020202020204" pitchFamily="34" charset="0"/>
                </a:rPr>
                <a:t>1</a:t>
              </a:r>
              <a:endParaRPr lang="en-US" altLang="vi-VN" sz="2400" b="1">
                <a:solidFill>
                  <a:srgbClr val="A50021"/>
                </a:solidFill>
                <a:latin typeface="Tahoma" panose="020B0604030504040204" pitchFamily="34" charset="0"/>
                <a:cs typeface="Arial" panose="020B0604020202020204" pitchFamily="34" charset="0"/>
              </a:endParaRPr>
            </a:p>
          </p:txBody>
        </p:sp>
        <p:sp useBgFill="1">
          <p:nvSpPr>
            <p:cNvPr id="19491" name="Text Box 47"/>
            <p:cNvSpPr txBox="1">
              <a:spLocks noChangeArrowheads="1"/>
            </p:cNvSpPr>
            <p:nvPr/>
          </p:nvSpPr>
          <p:spPr bwMode="auto">
            <a:xfrm>
              <a:off x="2865" y="3024"/>
              <a:ext cx="278"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a:solidFill>
                    <a:schemeClr val="tx2"/>
                  </a:solidFill>
                  <a:latin typeface="Tahoma" panose="020B0604030504040204" pitchFamily="34" charset="0"/>
                  <a:cs typeface="Arial" panose="020B0604020202020204" pitchFamily="34" charset="0"/>
                </a:rPr>
                <a:t>0</a:t>
              </a:r>
              <a:endParaRPr lang="en-US" altLang="vi-VN" sz="2400" b="1">
                <a:solidFill>
                  <a:schemeClr val="tx2"/>
                </a:solidFill>
                <a:latin typeface="Tahoma" panose="020B0604030504040204" pitchFamily="34" charset="0"/>
                <a:cs typeface="Arial" panose="020B0604020202020204" pitchFamily="34" charset="0"/>
              </a:endParaRPr>
            </a:p>
          </p:txBody>
        </p:sp>
      </p:grpSp>
      <p:grpSp>
        <p:nvGrpSpPr>
          <p:cNvPr id="4" name="Group 51"/>
          <p:cNvGrpSpPr/>
          <p:nvPr/>
        </p:nvGrpSpPr>
        <p:grpSpPr bwMode="auto">
          <a:xfrm>
            <a:off x="660400" y="3700463"/>
            <a:ext cx="3187700" cy="447675"/>
            <a:chOff x="344" y="2400"/>
            <a:chExt cx="2050" cy="336"/>
          </a:xfrm>
        </p:grpSpPr>
        <p:sp useBgFill="1">
          <p:nvSpPr>
            <p:cNvPr id="19483" name="Text Box 52"/>
            <p:cNvSpPr txBox="1">
              <a:spLocks noChangeArrowheads="1"/>
            </p:cNvSpPr>
            <p:nvPr/>
          </p:nvSpPr>
          <p:spPr bwMode="auto">
            <a:xfrm>
              <a:off x="344" y="2407"/>
              <a:ext cx="416"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a:solidFill>
                    <a:srgbClr val="006666"/>
                  </a:solidFill>
                  <a:latin typeface="Tahoma" panose="020B0604030504040204" pitchFamily="34" charset="0"/>
                  <a:cs typeface="Arial" panose="020B0604020202020204" pitchFamily="34" charset="0"/>
                </a:rPr>
                <a:t>-4</a:t>
              </a:r>
              <a:endParaRPr lang="en-US" altLang="vi-VN" sz="2400" b="1">
                <a:solidFill>
                  <a:srgbClr val="006666"/>
                </a:solidFill>
                <a:latin typeface="Tahoma" panose="020B0604030504040204" pitchFamily="34" charset="0"/>
                <a:cs typeface="Arial" panose="020B0604020202020204" pitchFamily="34" charset="0"/>
              </a:endParaRPr>
            </a:p>
          </p:txBody>
        </p:sp>
        <p:sp useBgFill="1">
          <p:nvSpPr>
            <p:cNvPr id="19484" name="Text Box 53"/>
            <p:cNvSpPr txBox="1">
              <a:spLocks noChangeArrowheads="1"/>
            </p:cNvSpPr>
            <p:nvPr/>
          </p:nvSpPr>
          <p:spPr bwMode="auto">
            <a:xfrm>
              <a:off x="912" y="2400"/>
              <a:ext cx="417"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a:solidFill>
                    <a:srgbClr val="006666"/>
                  </a:solidFill>
                  <a:latin typeface="Tahoma" panose="020B0604030504040204" pitchFamily="34" charset="0"/>
                  <a:cs typeface="Arial" panose="020B0604020202020204" pitchFamily="34" charset="0"/>
                </a:rPr>
                <a:t>-3</a:t>
              </a:r>
              <a:endParaRPr lang="en-US" altLang="vi-VN" sz="2400" b="1">
                <a:solidFill>
                  <a:srgbClr val="006666"/>
                </a:solidFill>
                <a:latin typeface="Tahoma" panose="020B0604030504040204" pitchFamily="34" charset="0"/>
                <a:cs typeface="Arial" panose="020B0604020202020204" pitchFamily="34" charset="0"/>
              </a:endParaRPr>
            </a:p>
          </p:txBody>
        </p:sp>
        <p:sp useBgFill="1">
          <p:nvSpPr>
            <p:cNvPr id="19485" name="Text Box 54"/>
            <p:cNvSpPr txBox="1">
              <a:spLocks noChangeArrowheads="1"/>
            </p:cNvSpPr>
            <p:nvPr/>
          </p:nvSpPr>
          <p:spPr bwMode="auto">
            <a:xfrm>
              <a:off x="1444" y="2407"/>
              <a:ext cx="418"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a:solidFill>
                    <a:srgbClr val="006666"/>
                  </a:solidFill>
                  <a:latin typeface="Tahoma" panose="020B0604030504040204" pitchFamily="34" charset="0"/>
                  <a:cs typeface="Arial" panose="020B0604020202020204" pitchFamily="34" charset="0"/>
                </a:rPr>
                <a:t>-2</a:t>
              </a:r>
              <a:endParaRPr lang="en-US" altLang="vi-VN" sz="2400" b="1">
                <a:solidFill>
                  <a:srgbClr val="006666"/>
                </a:solidFill>
                <a:latin typeface="Tahoma" panose="020B0604030504040204" pitchFamily="34" charset="0"/>
                <a:cs typeface="Arial" panose="020B0604020202020204" pitchFamily="34" charset="0"/>
              </a:endParaRPr>
            </a:p>
          </p:txBody>
        </p:sp>
        <p:sp useBgFill="1">
          <p:nvSpPr>
            <p:cNvPr id="19486" name="Text Box 55"/>
            <p:cNvSpPr txBox="1">
              <a:spLocks noChangeArrowheads="1"/>
            </p:cNvSpPr>
            <p:nvPr/>
          </p:nvSpPr>
          <p:spPr bwMode="auto">
            <a:xfrm>
              <a:off x="1976" y="2407"/>
              <a:ext cx="418"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a:solidFill>
                    <a:srgbClr val="006666"/>
                  </a:solidFill>
                  <a:latin typeface="Tahoma" panose="020B0604030504040204" pitchFamily="34" charset="0"/>
                  <a:cs typeface="Arial" panose="020B0604020202020204" pitchFamily="34" charset="0"/>
                </a:rPr>
                <a:t>-1</a:t>
              </a:r>
              <a:endParaRPr lang="en-US" altLang="vi-VN" sz="2400" b="1">
                <a:solidFill>
                  <a:srgbClr val="006666"/>
                </a:solidFill>
                <a:latin typeface="Tahoma" panose="020B0604030504040204" pitchFamily="34" charset="0"/>
                <a:cs typeface="Arial" panose="020B0604020202020204" pitchFamily="34" charset="0"/>
              </a:endParaRPr>
            </a:p>
          </p:txBody>
        </p:sp>
      </p:grpSp>
      <p:grpSp>
        <p:nvGrpSpPr>
          <p:cNvPr id="6" name="Group 22"/>
          <p:cNvGrpSpPr/>
          <p:nvPr/>
        </p:nvGrpSpPr>
        <p:grpSpPr bwMode="auto">
          <a:xfrm>
            <a:off x="488950" y="3573463"/>
            <a:ext cx="8380413" cy="146050"/>
            <a:chOff x="1854" y="3564"/>
            <a:chExt cx="6840" cy="180"/>
          </a:xfrm>
        </p:grpSpPr>
        <p:sp>
          <p:nvSpPr>
            <p:cNvPr id="19473" name="Line 23"/>
            <p:cNvSpPr>
              <a:spLocks noChangeShapeType="1"/>
            </p:cNvSpPr>
            <p:nvPr/>
          </p:nvSpPr>
          <p:spPr bwMode="auto">
            <a:xfrm>
              <a:off x="1854" y="3654"/>
              <a:ext cx="6840"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4" name="Line 24"/>
            <p:cNvSpPr>
              <a:spLocks noChangeShapeType="1"/>
            </p:cNvSpPr>
            <p:nvPr/>
          </p:nvSpPr>
          <p:spPr bwMode="auto">
            <a:xfrm>
              <a:off x="656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19475" name="Line 25"/>
            <p:cNvSpPr>
              <a:spLocks noChangeShapeType="1"/>
            </p:cNvSpPr>
            <p:nvPr/>
          </p:nvSpPr>
          <p:spPr bwMode="auto">
            <a:xfrm>
              <a:off x="293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19476" name="Line 26"/>
            <p:cNvSpPr>
              <a:spLocks noChangeShapeType="1"/>
            </p:cNvSpPr>
            <p:nvPr/>
          </p:nvSpPr>
          <p:spPr bwMode="auto">
            <a:xfrm>
              <a:off x="581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19477" name="Line 27"/>
            <p:cNvSpPr>
              <a:spLocks noChangeShapeType="1"/>
            </p:cNvSpPr>
            <p:nvPr/>
          </p:nvSpPr>
          <p:spPr bwMode="auto">
            <a:xfrm>
              <a:off x="509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19478" name="Line 28"/>
            <p:cNvSpPr>
              <a:spLocks noChangeShapeType="1"/>
            </p:cNvSpPr>
            <p:nvPr/>
          </p:nvSpPr>
          <p:spPr bwMode="auto">
            <a:xfrm>
              <a:off x="437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19479" name="Line 29"/>
            <p:cNvSpPr>
              <a:spLocks noChangeShapeType="1"/>
            </p:cNvSpPr>
            <p:nvPr/>
          </p:nvSpPr>
          <p:spPr bwMode="auto">
            <a:xfrm>
              <a:off x="365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19480" name="Line 30"/>
            <p:cNvSpPr>
              <a:spLocks noChangeShapeType="1"/>
            </p:cNvSpPr>
            <p:nvPr/>
          </p:nvSpPr>
          <p:spPr bwMode="auto">
            <a:xfrm>
              <a:off x="797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19481" name="Line 31"/>
            <p:cNvSpPr>
              <a:spLocks noChangeShapeType="1"/>
            </p:cNvSpPr>
            <p:nvPr/>
          </p:nvSpPr>
          <p:spPr bwMode="auto">
            <a:xfrm>
              <a:off x="725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19482" name="Line 32"/>
            <p:cNvSpPr>
              <a:spLocks noChangeShapeType="1"/>
            </p:cNvSpPr>
            <p:nvPr/>
          </p:nvSpPr>
          <p:spPr bwMode="auto">
            <a:xfrm>
              <a:off x="221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p>
          </p:txBody>
        </p:sp>
      </p:grpSp>
      <p:sp>
        <p:nvSpPr>
          <p:cNvPr id="17517" name="AutoShape 109"/>
          <p:cNvSpPr/>
          <p:nvPr/>
        </p:nvSpPr>
        <p:spPr bwMode="auto">
          <a:xfrm rot="-5400000">
            <a:off x="1755775" y="2703513"/>
            <a:ext cx="193675" cy="3273425"/>
          </a:xfrm>
          <a:prstGeom prst="leftBrace">
            <a:avLst>
              <a:gd name="adj1" fmla="val 140847"/>
              <a:gd name="adj2" fmla="val 50000"/>
            </a:avLst>
          </a:prstGeom>
          <a:noFill/>
          <a:ln w="12700">
            <a:solidFill>
              <a:srgbClr val="00808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vi-VN" altLang="vi-VN" sz="1600" b="1" u="sng">
              <a:cs typeface="Arial" panose="020B0604020202020204" pitchFamily="34" charset="0"/>
            </a:endParaRPr>
          </a:p>
        </p:txBody>
      </p:sp>
      <p:sp>
        <p:nvSpPr>
          <p:cNvPr id="17518" name="Text Box 110"/>
          <p:cNvSpPr txBox="1">
            <a:spLocks noChangeArrowheads="1"/>
          </p:cNvSpPr>
          <p:nvPr/>
        </p:nvSpPr>
        <p:spPr bwMode="auto">
          <a:xfrm>
            <a:off x="8264525" y="3738563"/>
            <a:ext cx="539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a:solidFill>
                  <a:srgbClr val="CC6600"/>
                </a:solidFill>
                <a:latin typeface="Tahoma" panose="020B0604030504040204" pitchFamily="34" charset="0"/>
                <a:cs typeface="Arial" panose="020B0604020202020204" pitchFamily="34" charset="0"/>
              </a:rPr>
              <a:t>…</a:t>
            </a:r>
            <a:endParaRPr lang="en-US" altLang="vi-VN" sz="2800" b="1">
              <a:solidFill>
                <a:srgbClr val="CC6600"/>
              </a:solidFill>
              <a:latin typeface="Tahoma" panose="020B0604030504040204" pitchFamily="34" charset="0"/>
              <a:cs typeface="Arial" panose="020B0604020202020204" pitchFamily="34" charset="0"/>
            </a:endParaRPr>
          </a:p>
        </p:txBody>
      </p:sp>
      <p:sp>
        <p:nvSpPr>
          <p:cNvPr id="17519" name="AutoShape 111"/>
          <p:cNvSpPr/>
          <p:nvPr/>
        </p:nvSpPr>
        <p:spPr bwMode="auto">
          <a:xfrm rot="-5400000">
            <a:off x="6965950" y="2582863"/>
            <a:ext cx="180975" cy="3527425"/>
          </a:xfrm>
          <a:prstGeom prst="leftBrace">
            <a:avLst>
              <a:gd name="adj1" fmla="val 162427"/>
              <a:gd name="adj2" fmla="val 49657"/>
            </a:avLst>
          </a:prstGeom>
          <a:noFill/>
          <a:ln w="12700">
            <a:solidFill>
              <a:srgbClr val="CC6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vi-VN" altLang="vi-VN" sz="1600" b="1">
              <a:solidFill>
                <a:srgbClr val="00FF00"/>
              </a:solidFill>
              <a:cs typeface="Arial" panose="020B0604020202020204" pitchFamily="34" charset="0"/>
            </a:endParaRPr>
          </a:p>
        </p:txBody>
      </p:sp>
      <p:sp>
        <p:nvSpPr>
          <p:cNvPr id="17520" name="Text Box 112"/>
          <p:cNvSpPr txBox="1">
            <a:spLocks noChangeArrowheads="1"/>
          </p:cNvSpPr>
          <p:nvPr/>
        </p:nvSpPr>
        <p:spPr bwMode="auto">
          <a:xfrm>
            <a:off x="1012825" y="4438650"/>
            <a:ext cx="20335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u="sng">
                <a:solidFill>
                  <a:srgbClr val="008080"/>
                </a:solidFill>
                <a:latin typeface="Times New Roman" panose="02020603050405020304" pitchFamily="18" charset="0"/>
                <a:cs typeface="Times New Roman" panose="02020603050405020304" pitchFamily="18" charset="0"/>
              </a:rPr>
              <a:t>Số nguyên âm</a:t>
            </a:r>
            <a:endParaRPr lang="en-US" altLang="vi-VN" sz="2400" b="1" u="sng">
              <a:solidFill>
                <a:srgbClr val="008080"/>
              </a:solidFill>
              <a:latin typeface="Times New Roman" panose="02020603050405020304" pitchFamily="18" charset="0"/>
              <a:cs typeface="Times New Roman" panose="02020603050405020304" pitchFamily="18" charset="0"/>
            </a:endParaRPr>
          </a:p>
        </p:txBody>
      </p:sp>
      <p:sp>
        <p:nvSpPr>
          <p:cNvPr id="17521" name="Text Box 113"/>
          <p:cNvSpPr txBox="1">
            <a:spLocks noChangeArrowheads="1"/>
          </p:cNvSpPr>
          <p:nvPr/>
        </p:nvSpPr>
        <p:spPr bwMode="auto">
          <a:xfrm>
            <a:off x="5686425" y="4460875"/>
            <a:ext cx="31178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b="1" u="sng">
                <a:solidFill>
                  <a:srgbClr val="993366"/>
                </a:solidFill>
                <a:latin typeface="Times New Roman" panose="02020603050405020304" pitchFamily="18" charset="0"/>
                <a:cs typeface="Times New Roman" panose="02020603050405020304" pitchFamily="18" charset="0"/>
              </a:rPr>
              <a:t>Số nguyên dương</a:t>
            </a:r>
            <a:endParaRPr lang="en-US" altLang="vi-VN" sz="2400" b="1" u="sng">
              <a:solidFill>
                <a:srgbClr val="993366"/>
              </a:solidFill>
              <a:latin typeface="Times New Roman" panose="02020603050405020304" pitchFamily="18" charset="0"/>
              <a:cs typeface="Times New Roman" panose="02020603050405020304" pitchFamily="18" charset="0"/>
            </a:endParaRPr>
          </a:p>
        </p:txBody>
      </p:sp>
      <p:sp>
        <p:nvSpPr>
          <p:cNvPr id="17522" name="Text Box 114"/>
          <p:cNvSpPr txBox="1">
            <a:spLocks noChangeArrowheads="1"/>
          </p:cNvSpPr>
          <p:nvPr/>
        </p:nvSpPr>
        <p:spPr bwMode="auto">
          <a:xfrm>
            <a:off x="4103688" y="4351338"/>
            <a:ext cx="7413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u="sng">
                <a:latin typeface="Times New Roman" panose="02020603050405020304" pitchFamily="18" charset="0"/>
                <a:cs typeface="Times New Roman" panose="02020603050405020304" pitchFamily="18" charset="0"/>
              </a:rPr>
              <a:t>Số 0</a:t>
            </a:r>
            <a:endParaRPr lang="en-US" altLang="vi-VN" sz="2400" b="1" u="sng">
              <a:latin typeface="Times New Roman" panose="02020603050405020304" pitchFamily="18" charset="0"/>
              <a:cs typeface="Times New Roman" panose="02020603050405020304" pitchFamily="18" charset="0"/>
            </a:endParaRPr>
          </a:p>
        </p:txBody>
      </p:sp>
      <p:sp>
        <p:nvSpPr>
          <p:cNvPr id="17523" name="AutoShape 115"/>
          <p:cNvSpPr/>
          <p:nvPr/>
        </p:nvSpPr>
        <p:spPr bwMode="auto">
          <a:xfrm rot="-5400000">
            <a:off x="4393407" y="2312193"/>
            <a:ext cx="209550" cy="5180013"/>
          </a:xfrm>
          <a:prstGeom prst="leftBrace">
            <a:avLst>
              <a:gd name="adj1" fmla="val 205997"/>
              <a:gd name="adj2" fmla="val 50000"/>
            </a:avLst>
          </a:prstGeom>
          <a:noFill/>
          <a:ln w="12700">
            <a:solidFill>
              <a:srgbClr val="FF0066"/>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vi-VN" altLang="vi-VN" sz="1600" b="1">
              <a:cs typeface="Arial" panose="020B0604020202020204" pitchFamily="34" charset="0"/>
            </a:endParaRPr>
          </a:p>
        </p:txBody>
      </p:sp>
      <p:sp>
        <p:nvSpPr>
          <p:cNvPr id="17524" name="Text Box 116"/>
          <p:cNvSpPr txBox="1">
            <a:spLocks noChangeArrowheads="1"/>
          </p:cNvSpPr>
          <p:nvPr/>
        </p:nvSpPr>
        <p:spPr bwMode="auto">
          <a:xfrm>
            <a:off x="341313" y="3454400"/>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a:solidFill>
                  <a:schemeClr val="hlink"/>
                </a:solidFill>
                <a:latin typeface="Tahoma" panose="020B0604030504040204" pitchFamily="34" charset="0"/>
                <a:cs typeface="Arial" panose="020B0604020202020204" pitchFamily="34" charset="0"/>
              </a:rPr>
              <a:t>…</a:t>
            </a:r>
            <a:endParaRPr lang="en-US" altLang="vi-VN" sz="2800" b="1">
              <a:solidFill>
                <a:schemeClr val="hlink"/>
              </a:solidFill>
              <a:latin typeface="Tahoma" panose="020B0604030504040204" pitchFamily="34" charset="0"/>
              <a:cs typeface="Arial" panose="020B0604020202020204" pitchFamily="34" charset="0"/>
            </a:endParaRPr>
          </a:p>
        </p:txBody>
      </p:sp>
      <p:sp>
        <p:nvSpPr>
          <p:cNvPr id="17525" name="Text Box 117"/>
          <p:cNvSpPr txBox="1">
            <a:spLocks noChangeArrowheads="1"/>
          </p:cNvSpPr>
          <p:nvPr/>
        </p:nvSpPr>
        <p:spPr bwMode="auto">
          <a:xfrm>
            <a:off x="2411413" y="5157788"/>
            <a:ext cx="4175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400" b="1">
                <a:solidFill>
                  <a:srgbClr val="FF0000"/>
                </a:solidFill>
                <a:latin typeface="Times New Roman" panose="02020603050405020304" pitchFamily="18" charset="0"/>
                <a:cs typeface="Times New Roman" panose="02020603050405020304" pitchFamily="18" charset="0"/>
              </a:rPr>
              <a:t>Tập hợp các số nguyên</a:t>
            </a:r>
            <a:endParaRPr lang="en-US" altLang="vi-VN" sz="2400" b="1">
              <a:solidFill>
                <a:srgbClr val="FF0000"/>
              </a:solidFill>
              <a:latin typeface="Times New Roman" panose="02020603050405020304" pitchFamily="18" charset="0"/>
              <a:cs typeface="Times New Roman" panose="02020603050405020304" pitchFamily="18" charset="0"/>
            </a:endParaRPr>
          </a:p>
        </p:txBody>
      </p:sp>
      <p:sp>
        <p:nvSpPr>
          <p:cNvPr id="17535" name="Text Box 127"/>
          <p:cNvSpPr txBox="1">
            <a:spLocks noChangeArrowheads="1"/>
          </p:cNvSpPr>
          <p:nvPr/>
        </p:nvSpPr>
        <p:spPr bwMode="auto">
          <a:xfrm>
            <a:off x="611188" y="2924175"/>
            <a:ext cx="18002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vi-VN" sz="2400" b="1">
                <a:solidFill>
                  <a:srgbClr val="0000FF"/>
                </a:solidFill>
                <a:latin typeface="Times New Roman" panose="02020603050405020304" pitchFamily="18" charset="0"/>
                <a:cs typeface="Times New Roman" panose="02020603050405020304" pitchFamily="18" charset="0"/>
              </a:rPr>
              <a:t> Trục số:</a:t>
            </a:r>
            <a:endParaRPr lang="en-US" altLang="vi-VN" sz="2400" b="1">
              <a:solidFill>
                <a:srgbClr val="0000FF"/>
              </a:solidFill>
              <a:latin typeface="Times New Roman" panose="02020603050405020304" pitchFamily="18" charset="0"/>
              <a:cs typeface="Times New Roman" panose="02020603050405020304" pitchFamily="18" charset="0"/>
            </a:endParaRPr>
          </a:p>
        </p:txBody>
      </p:sp>
      <p:sp>
        <p:nvSpPr>
          <p:cNvPr id="19471"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3. Biểu diễn số nguyên trên trục số</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19472"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535"/>
                                        </p:tgtEl>
                                        <p:attrNameLst>
                                          <p:attrName>style.visibility</p:attrName>
                                        </p:attrNameLst>
                                      </p:cBhvr>
                                      <p:to>
                                        <p:strVal val="visible"/>
                                      </p:to>
                                    </p:set>
                                    <p:animEffect transition="in" filter="blinds(horizontal)">
                                      <p:cBhvr>
                                        <p:cTn id="7" dur="500"/>
                                        <p:tgtEl>
                                          <p:spTgt spid="175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7518"/>
                                        </p:tgtEl>
                                        <p:attrNameLst>
                                          <p:attrName>style.visibility</p:attrName>
                                        </p:attrNameLst>
                                      </p:cBhvr>
                                      <p:to>
                                        <p:strVal val="visible"/>
                                      </p:to>
                                    </p:set>
                                    <p:animEffect transition="in" filter="blinds(horizontal)">
                                      <p:cBhvr>
                                        <p:cTn id="21" dur="500"/>
                                        <p:tgtEl>
                                          <p:spTgt spid="175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7519"/>
                                        </p:tgtEl>
                                        <p:attrNameLst>
                                          <p:attrName>style.visibility</p:attrName>
                                        </p:attrNameLst>
                                      </p:cBhvr>
                                      <p:to>
                                        <p:strVal val="visible"/>
                                      </p:to>
                                    </p:set>
                                    <p:animEffect transition="in" filter="blinds(horizontal)">
                                      <p:cBhvr>
                                        <p:cTn id="26" dur="500"/>
                                        <p:tgtEl>
                                          <p:spTgt spid="175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521"/>
                                        </p:tgtEl>
                                        <p:attrNameLst>
                                          <p:attrName>style.visibility</p:attrName>
                                        </p:attrNameLst>
                                      </p:cBhvr>
                                      <p:to>
                                        <p:strVal val="visible"/>
                                      </p:to>
                                    </p:set>
                                    <p:animEffect transition="in" filter="blinds(horizontal)">
                                      <p:cBhvr>
                                        <p:cTn id="29" dur="500"/>
                                        <p:tgtEl>
                                          <p:spTgt spid="1752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7524"/>
                                        </p:tgtEl>
                                        <p:attrNameLst>
                                          <p:attrName>style.visibility</p:attrName>
                                        </p:attrNameLst>
                                      </p:cBhvr>
                                      <p:to>
                                        <p:strVal val="visible"/>
                                      </p:to>
                                    </p:set>
                                    <p:animEffect transition="in" filter="blinds(horizontal)">
                                      <p:cBhvr>
                                        <p:cTn id="32" dur="500"/>
                                        <p:tgtEl>
                                          <p:spTgt spid="175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517"/>
                                        </p:tgtEl>
                                        <p:attrNameLst>
                                          <p:attrName>style.visibility</p:attrName>
                                        </p:attrNameLst>
                                      </p:cBhvr>
                                      <p:to>
                                        <p:strVal val="visible"/>
                                      </p:to>
                                    </p:set>
                                    <p:animEffect transition="in" filter="blinds(horizontal)">
                                      <p:cBhvr>
                                        <p:cTn id="37" dur="500"/>
                                        <p:tgtEl>
                                          <p:spTgt spid="1751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7520"/>
                                        </p:tgtEl>
                                        <p:attrNameLst>
                                          <p:attrName>style.visibility</p:attrName>
                                        </p:attrNameLst>
                                      </p:cBhvr>
                                      <p:to>
                                        <p:strVal val="visible"/>
                                      </p:to>
                                    </p:set>
                                    <p:animEffect transition="in" filter="blinds(horizontal)">
                                      <p:cBhvr>
                                        <p:cTn id="40" dur="500"/>
                                        <p:tgtEl>
                                          <p:spTgt spid="1752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7522"/>
                                        </p:tgtEl>
                                        <p:attrNameLst>
                                          <p:attrName>style.visibility</p:attrName>
                                        </p:attrNameLst>
                                      </p:cBhvr>
                                      <p:to>
                                        <p:strVal val="visible"/>
                                      </p:to>
                                    </p:set>
                                    <p:animEffect transition="in" filter="blinds(horizontal)">
                                      <p:cBhvr>
                                        <p:cTn id="45" dur="500"/>
                                        <p:tgtEl>
                                          <p:spTgt spid="1752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7525"/>
                                        </p:tgtEl>
                                        <p:attrNameLst>
                                          <p:attrName>style.visibility</p:attrName>
                                        </p:attrNameLst>
                                      </p:cBhvr>
                                      <p:to>
                                        <p:strVal val="visible"/>
                                      </p:to>
                                    </p:set>
                                    <p:animEffect transition="in" filter="blinds(horizontal)">
                                      <p:cBhvr>
                                        <p:cTn id="50" dur="500"/>
                                        <p:tgtEl>
                                          <p:spTgt spid="1752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523"/>
                                        </p:tgtEl>
                                        <p:attrNameLst>
                                          <p:attrName>style.visibility</p:attrName>
                                        </p:attrNameLst>
                                      </p:cBhvr>
                                      <p:to>
                                        <p:strVal val="visible"/>
                                      </p:to>
                                    </p:set>
                                    <p:animEffect transition="in" filter="blinds(horizontal)">
                                      <p:cBhvr>
                                        <p:cTn id="53" dur="500"/>
                                        <p:tgtEl>
                                          <p:spTgt spid="17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7" grpId="0" animBg="1"/>
      <p:bldP spid="17518" grpId="0"/>
      <p:bldP spid="17519" grpId="0" animBg="1"/>
      <p:bldP spid="17520" grpId="0"/>
      <p:bldP spid="17521" grpId="0"/>
      <p:bldP spid="17522" grpId="0"/>
      <p:bldP spid="17523" grpId="0" animBg="1"/>
      <p:bldP spid="17524" grpId="0"/>
      <p:bldP spid="17525" grpId="0"/>
      <p:bldP spid="175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65" name="Text Box 93"/>
          <p:cNvSpPr txBox="1">
            <a:spLocks noChangeArrowheads="1"/>
          </p:cNvSpPr>
          <p:nvPr/>
        </p:nvSpPr>
        <p:spPr bwMode="auto">
          <a:xfrm>
            <a:off x="142875" y="2667000"/>
            <a:ext cx="8799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latin typeface="Times New Roman" panose="02020603050405020304" pitchFamily="18" charset="0"/>
                <a:cs typeface="Times New Roman" panose="02020603050405020304" pitchFamily="18" charset="0"/>
              </a:rPr>
              <a:t>Hãy cho biết các điểm a, b, c ở hình trên biểu diễn số nguyên nào?</a:t>
            </a:r>
            <a:endParaRPr lang="en-US" altLang="vi-VN" sz="2400" b="1">
              <a:latin typeface="Times New Roman" panose="02020603050405020304" pitchFamily="18" charset="0"/>
              <a:cs typeface="Times New Roman" panose="02020603050405020304" pitchFamily="18" charset="0"/>
            </a:endParaRPr>
          </a:p>
        </p:txBody>
      </p:sp>
      <p:sp>
        <p:nvSpPr>
          <p:cNvPr id="20483"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3. Biểu diễn số nguyên trên trục số</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0484"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pic>
        <p:nvPicPr>
          <p:cNvPr id="35842" name="Picture 2"/>
          <p:cNvPicPr>
            <a:picLocks noChangeAspect="1" noChangeArrowheads="1"/>
          </p:cNvPicPr>
          <p:nvPr/>
        </p:nvPicPr>
        <p:blipFill>
          <a:blip r:embed="rId1"/>
          <a:srcRect/>
          <a:stretch>
            <a:fillRect/>
          </a:stretch>
        </p:blipFill>
        <p:spPr bwMode="auto">
          <a:xfrm>
            <a:off x="322263" y="1117600"/>
            <a:ext cx="8440737" cy="1103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 Box 93"/>
          <p:cNvSpPr txBox="1">
            <a:spLocks noChangeArrowheads="1"/>
          </p:cNvSpPr>
          <p:nvPr/>
        </p:nvSpPr>
        <p:spPr bwMode="auto">
          <a:xfrm>
            <a:off x="1358900" y="1760538"/>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latin typeface="Times New Roman" panose="02020603050405020304" pitchFamily="18" charset="0"/>
                <a:cs typeface="Times New Roman" panose="02020603050405020304" pitchFamily="18" charset="0"/>
              </a:rPr>
              <a:t>-6</a:t>
            </a:r>
            <a:endParaRPr lang="en-US" altLang="vi-VN" sz="2400" b="1">
              <a:latin typeface="Times New Roman" panose="02020603050405020304" pitchFamily="18" charset="0"/>
              <a:cs typeface="Times New Roman" panose="02020603050405020304" pitchFamily="18" charset="0"/>
            </a:endParaRPr>
          </a:p>
        </p:txBody>
      </p:sp>
      <p:sp>
        <p:nvSpPr>
          <p:cNvPr id="37" name="Text Box 93"/>
          <p:cNvSpPr txBox="1">
            <a:spLocks noChangeArrowheads="1"/>
          </p:cNvSpPr>
          <p:nvPr/>
        </p:nvSpPr>
        <p:spPr bwMode="auto">
          <a:xfrm>
            <a:off x="3657600" y="1760538"/>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latin typeface="Times New Roman" panose="02020603050405020304" pitchFamily="18" charset="0"/>
                <a:cs typeface="Times New Roman" panose="02020603050405020304" pitchFamily="18" charset="0"/>
              </a:rPr>
              <a:t>-2</a:t>
            </a:r>
            <a:endParaRPr lang="en-US" altLang="vi-VN" sz="2400" b="1">
              <a:latin typeface="Times New Roman" panose="02020603050405020304" pitchFamily="18" charset="0"/>
              <a:cs typeface="Times New Roman" panose="02020603050405020304" pitchFamily="18" charset="0"/>
            </a:endParaRPr>
          </a:p>
        </p:txBody>
      </p:sp>
      <p:sp>
        <p:nvSpPr>
          <p:cNvPr id="38" name="Text Box 93"/>
          <p:cNvSpPr txBox="1">
            <a:spLocks noChangeArrowheads="1"/>
          </p:cNvSpPr>
          <p:nvPr/>
        </p:nvSpPr>
        <p:spPr bwMode="auto">
          <a:xfrm>
            <a:off x="6540500" y="1760538"/>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latin typeface="Times New Roman" panose="02020603050405020304" pitchFamily="18" charset="0"/>
                <a:cs typeface="Times New Roman" panose="02020603050405020304" pitchFamily="18" charset="0"/>
              </a:rPr>
              <a:t>3</a:t>
            </a:r>
            <a:endParaRPr lang="en-US" altLang="vi-VN" sz="2400" b="1">
              <a:latin typeface="Times New Roman" panose="02020603050405020304" pitchFamily="18" charset="0"/>
              <a:cs typeface="Times New Roman" panose="02020603050405020304" pitchFamily="18" charset="0"/>
            </a:endParaRPr>
          </a:p>
        </p:txBody>
      </p:sp>
      <p:sp>
        <p:nvSpPr>
          <p:cNvPr id="2" name="Snip and Round Single Corner Rectangle 1"/>
          <p:cNvSpPr/>
          <p:nvPr/>
        </p:nvSpPr>
        <p:spPr>
          <a:xfrm>
            <a:off x="669925" y="3429000"/>
            <a:ext cx="7745095" cy="2819400"/>
          </a:xfrm>
          <a:prstGeom prst="snip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2400" b="1" dirty="0">
                <a:solidFill>
                  <a:schemeClr val="tx1"/>
                </a:solidFill>
                <a:latin typeface="Times New Roman" panose="02020603050405020304" pitchFamily="18" charset="0"/>
                <a:cs typeface="Times New Roman" panose="02020603050405020304" pitchFamily="18" charset="0"/>
              </a:rPr>
              <a:t>Hình biểu diễn các số nguyên như trên gọi là </a:t>
            </a:r>
            <a:r>
              <a:rPr lang="en-US" sz="2400" b="1" i="1" dirty="0">
                <a:solidFill>
                  <a:srgbClr val="FF0000"/>
                </a:solidFill>
                <a:latin typeface="Times New Roman" panose="02020603050405020304" pitchFamily="18" charset="0"/>
                <a:cs typeface="Times New Roman" panose="02020603050405020304" pitchFamily="18" charset="0"/>
              </a:rPr>
              <a:t>trục số</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p>
            <a:pPr algn="l"/>
            <a:r>
              <a:rPr lang="en-US" sz="2400" b="1" dirty="0">
                <a:solidFill>
                  <a:schemeClr val="tx1"/>
                </a:solidFill>
                <a:latin typeface="Times New Roman" panose="02020603050405020304" pitchFamily="18" charset="0"/>
                <a:cs typeface="Times New Roman" panose="02020603050405020304" pitchFamily="18" charset="0"/>
              </a:rPr>
              <a:t>- Điểm 0 ( không ) được gọi là điểm </a:t>
            </a:r>
            <a:r>
              <a:rPr lang="en-US" sz="2400" b="1" i="1" dirty="0">
                <a:solidFill>
                  <a:srgbClr val="FF0000"/>
                </a:solidFill>
                <a:latin typeface="Times New Roman" panose="02020603050405020304" pitchFamily="18" charset="0"/>
                <a:cs typeface="Times New Roman" panose="02020603050405020304" pitchFamily="18" charset="0"/>
              </a:rPr>
              <a:t>gốc</a:t>
            </a:r>
            <a:r>
              <a:rPr lang="en-US" sz="2400" b="1" dirty="0">
                <a:solidFill>
                  <a:schemeClr val="tx1"/>
                </a:solidFill>
                <a:latin typeface="Times New Roman" panose="02020603050405020304" pitchFamily="18" charset="0"/>
                <a:cs typeface="Times New Roman" panose="02020603050405020304" pitchFamily="18" charset="0"/>
              </a:rPr>
              <a:t> của trục số.</a:t>
            </a:r>
            <a:endParaRPr lang="en-US" sz="2400" b="1" dirty="0">
              <a:solidFill>
                <a:schemeClr val="tx1"/>
              </a:solidFill>
              <a:latin typeface="Times New Roman" panose="02020603050405020304" pitchFamily="18" charset="0"/>
              <a:cs typeface="Times New Roman" panose="02020603050405020304" pitchFamily="18" charset="0"/>
            </a:endParaRPr>
          </a:p>
          <a:p>
            <a:pPr algn="l"/>
            <a:r>
              <a:rPr lang="en-US" sz="2400" b="1" dirty="0">
                <a:solidFill>
                  <a:schemeClr val="tx1"/>
                </a:solidFill>
                <a:latin typeface="Times New Roman" panose="02020603050405020304" pitchFamily="18" charset="0"/>
                <a:cs typeface="Times New Roman" panose="02020603050405020304" pitchFamily="18" charset="0"/>
              </a:rPr>
              <a:t>- Chiều từ trái sang phải gọi là </a:t>
            </a:r>
            <a:r>
              <a:rPr lang="en-US" sz="2400" b="1" i="1" dirty="0">
                <a:solidFill>
                  <a:srgbClr val="FF0000"/>
                </a:solidFill>
                <a:latin typeface="Times New Roman" panose="02020603050405020304" pitchFamily="18" charset="0"/>
                <a:cs typeface="Times New Roman" panose="02020603050405020304" pitchFamily="18" charset="0"/>
              </a:rPr>
              <a:t>chiều dương</a:t>
            </a:r>
            <a:r>
              <a:rPr lang="en-US" sz="2400" b="1" dirty="0">
                <a:solidFill>
                  <a:schemeClr val="tx1"/>
                </a:solidFill>
                <a:latin typeface="Times New Roman" panose="02020603050405020304" pitchFamily="18" charset="0"/>
                <a:cs typeface="Times New Roman" panose="02020603050405020304" pitchFamily="18" charset="0"/>
              </a:rPr>
              <a:t>, chiều từ phải sang trái gọi là </a:t>
            </a:r>
            <a:r>
              <a:rPr lang="en-US" sz="2400" b="1" i="1" dirty="0">
                <a:solidFill>
                  <a:srgbClr val="FF0000"/>
                </a:solidFill>
                <a:latin typeface="Times New Roman" panose="02020603050405020304" pitchFamily="18" charset="0"/>
                <a:cs typeface="Times New Roman" panose="02020603050405020304" pitchFamily="18" charset="0"/>
              </a:rPr>
              <a:t>chiều âm</a:t>
            </a:r>
            <a:r>
              <a:rPr lang="en-US" sz="2400" b="1" dirty="0">
                <a:solidFill>
                  <a:schemeClr val="tx1"/>
                </a:solidFill>
                <a:latin typeface="Times New Roman" panose="02020603050405020304" pitchFamily="18" charset="0"/>
                <a:cs typeface="Times New Roman" panose="02020603050405020304" pitchFamily="18" charset="0"/>
              </a:rPr>
              <a:t> của trục số.</a:t>
            </a:r>
            <a:endParaRPr lang="en-US" sz="2400" b="1" dirty="0">
              <a:solidFill>
                <a:schemeClr val="tx1"/>
              </a:solidFill>
              <a:latin typeface="Times New Roman" panose="02020603050405020304" pitchFamily="18" charset="0"/>
              <a:cs typeface="Times New Roman" panose="02020603050405020304" pitchFamily="18" charset="0"/>
            </a:endParaRPr>
          </a:p>
          <a:p>
            <a:pPr algn="l"/>
            <a:r>
              <a:rPr lang="en-US" sz="2400" b="1" dirty="0">
                <a:solidFill>
                  <a:schemeClr val="tx1"/>
                </a:solidFill>
                <a:latin typeface="Times New Roman" panose="02020603050405020304" pitchFamily="18" charset="0"/>
                <a:cs typeface="Times New Roman" panose="02020603050405020304" pitchFamily="18" charset="0"/>
              </a:rPr>
              <a:t>- Điểm biểu diễn số nguyên a trên trục số gọi là điểm a.</a:t>
            </a:r>
            <a:endParaRPr lang="en-US" sz="2400" b="1" dirty="0">
              <a:solidFill>
                <a:schemeClr val="tx1"/>
              </a:solidFill>
              <a:latin typeface="Times New Roman" panose="02020603050405020304" pitchFamily="18" charset="0"/>
              <a:cs typeface="Times New Roman" panose="02020603050405020304" pitchFamily="18" charset="0"/>
            </a:endParaRPr>
          </a:p>
          <a:p>
            <a:pPr algn="l"/>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arn(inVertical)">
                                      <p:cBhvr>
                                        <p:cTn id="7" dur="500"/>
                                        <p:tgtEl>
                                          <p:spTgt spid="358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4365"/>
                                        </p:tgtEl>
                                        <p:attrNameLst>
                                          <p:attrName>style.visibility</p:attrName>
                                        </p:attrNameLst>
                                      </p:cBhvr>
                                      <p:to>
                                        <p:strVal val="visible"/>
                                      </p:to>
                                    </p:set>
                                    <p:animEffect transition="in" filter="barn(inVertical)">
                                      <p:cBhvr>
                                        <p:cTn id="10" dur="500"/>
                                        <p:tgtEl>
                                          <p:spTgt spid="543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arn(inVertical)">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65" grpId="0"/>
      <p:bldP spid="36" grpId="0"/>
      <p:bldP spid="37" grpId="0"/>
      <p:bldP spid="38" grpId="0"/>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506" name="Text Box 36"/>
          <p:cNvSpPr txBox="1">
            <a:spLocks noChangeArrowheads="1"/>
          </p:cNvSpPr>
          <p:nvPr/>
        </p:nvSpPr>
        <p:spPr bwMode="auto">
          <a:xfrm>
            <a:off x="7121525" y="4267200"/>
            <a:ext cx="533400" cy="3810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solidFill>
                  <a:srgbClr val="0000FF"/>
                </a:solidFill>
                <a:latin typeface="Tahoma" panose="020B0604030504040204" pitchFamily="34" charset="0"/>
                <a:cs typeface="Arial" panose="020B0604020202020204" pitchFamily="34" charset="0"/>
              </a:rPr>
              <a:t>-1</a:t>
            </a:r>
            <a:endParaRPr lang="en-US" altLang="vi-VN" b="1">
              <a:solidFill>
                <a:srgbClr val="0000FF"/>
              </a:solidFill>
              <a:latin typeface="Tahoma" panose="020B0604030504040204" pitchFamily="34" charset="0"/>
              <a:cs typeface="Arial" panose="020B0604020202020204" pitchFamily="34" charset="0"/>
            </a:endParaRPr>
          </a:p>
        </p:txBody>
      </p:sp>
      <p:sp useBgFill="1">
        <p:nvSpPr>
          <p:cNvPr id="21507" name="Text Box 32"/>
          <p:cNvSpPr txBox="1">
            <a:spLocks noChangeArrowheads="1"/>
          </p:cNvSpPr>
          <p:nvPr/>
        </p:nvSpPr>
        <p:spPr bwMode="auto">
          <a:xfrm>
            <a:off x="7026275" y="1485900"/>
            <a:ext cx="628650" cy="4191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solidFill>
                  <a:srgbClr val="0000FF"/>
                </a:solidFill>
                <a:latin typeface="Tahoma" panose="020B0604030504040204" pitchFamily="34" charset="0"/>
                <a:cs typeface="Arial" panose="020B0604020202020204" pitchFamily="34" charset="0"/>
              </a:rPr>
              <a:t>+4</a:t>
            </a:r>
            <a:endParaRPr lang="en-US" altLang="vi-VN" b="1">
              <a:solidFill>
                <a:srgbClr val="0000FF"/>
              </a:solidFill>
              <a:latin typeface="Tahoma" panose="020B0604030504040204" pitchFamily="34" charset="0"/>
              <a:cs typeface="Arial" panose="020B0604020202020204" pitchFamily="34" charset="0"/>
            </a:endParaRPr>
          </a:p>
        </p:txBody>
      </p:sp>
      <p:sp useBgFill="1">
        <p:nvSpPr>
          <p:cNvPr id="21508" name="Text Box 33"/>
          <p:cNvSpPr txBox="1">
            <a:spLocks noChangeArrowheads="1"/>
          </p:cNvSpPr>
          <p:nvPr/>
        </p:nvSpPr>
        <p:spPr bwMode="auto">
          <a:xfrm>
            <a:off x="7121525" y="5962650"/>
            <a:ext cx="457200" cy="3619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solidFill>
                  <a:srgbClr val="0000FF"/>
                </a:solidFill>
                <a:latin typeface="Tahoma" panose="020B0604030504040204" pitchFamily="34" charset="0"/>
                <a:cs typeface="Arial" panose="020B0604020202020204" pitchFamily="34" charset="0"/>
              </a:rPr>
              <a:t>-4</a:t>
            </a:r>
            <a:endParaRPr lang="en-US" altLang="vi-VN" b="1">
              <a:solidFill>
                <a:srgbClr val="0000FF"/>
              </a:solidFill>
              <a:latin typeface="Tahoma" panose="020B0604030504040204" pitchFamily="34" charset="0"/>
              <a:cs typeface="Arial" panose="020B0604020202020204" pitchFamily="34" charset="0"/>
            </a:endParaRPr>
          </a:p>
        </p:txBody>
      </p:sp>
      <p:sp useBgFill="1">
        <p:nvSpPr>
          <p:cNvPr id="21509" name="Text Box 34"/>
          <p:cNvSpPr txBox="1">
            <a:spLocks noChangeArrowheads="1"/>
          </p:cNvSpPr>
          <p:nvPr/>
        </p:nvSpPr>
        <p:spPr bwMode="auto">
          <a:xfrm>
            <a:off x="7121525" y="5372100"/>
            <a:ext cx="714375" cy="3429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solidFill>
                  <a:srgbClr val="0000FF"/>
                </a:solidFill>
                <a:latin typeface="Tahoma" panose="020B0604030504040204" pitchFamily="34" charset="0"/>
                <a:cs typeface="Arial" panose="020B0604020202020204" pitchFamily="34" charset="0"/>
              </a:rPr>
              <a:t>-3</a:t>
            </a:r>
            <a:endParaRPr lang="en-US" altLang="vi-VN" b="1">
              <a:solidFill>
                <a:srgbClr val="0000FF"/>
              </a:solidFill>
              <a:latin typeface="Tahoma" panose="020B0604030504040204" pitchFamily="34" charset="0"/>
              <a:cs typeface="Arial" panose="020B0604020202020204" pitchFamily="34" charset="0"/>
            </a:endParaRPr>
          </a:p>
        </p:txBody>
      </p:sp>
      <p:sp useBgFill="1">
        <p:nvSpPr>
          <p:cNvPr id="21510" name="Text Box 35"/>
          <p:cNvSpPr txBox="1">
            <a:spLocks noChangeArrowheads="1"/>
          </p:cNvSpPr>
          <p:nvPr/>
        </p:nvSpPr>
        <p:spPr bwMode="auto">
          <a:xfrm>
            <a:off x="7121525" y="4857750"/>
            <a:ext cx="771525" cy="4000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solidFill>
                  <a:srgbClr val="0000FF"/>
                </a:solidFill>
                <a:latin typeface="Tahoma" panose="020B0604030504040204" pitchFamily="34" charset="0"/>
                <a:cs typeface="Arial" panose="020B0604020202020204" pitchFamily="34" charset="0"/>
              </a:rPr>
              <a:t>-2</a:t>
            </a:r>
            <a:endParaRPr lang="en-US" altLang="vi-VN" b="1">
              <a:solidFill>
                <a:srgbClr val="0000FF"/>
              </a:solidFill>
              <a:latin typeface="Tahoma" panose="020B0604030504040204" pitchFamily="34" charset="0"/>
              <a:cs typeface="Arial" panose="020B0604020202020204" pitchFamily="34" charset="0"/>
            </a:endParaRPr>
          </a:p>
        </p:txBody>
      </p:sp>
      <p:sp useBgFill="1">
        <p:nvSpPr>
          <p:cNvPr id="21511" name="Text Box 37"/>
          <p:cNvSpPr txBox="1">
            <a:spLocks noChangeArrowheads="1"/>
          </p:cNvSpPr>
          <p:nvPr/>
        </p:nvSpPr>
        <p:spPr bwMode="auto">
          <a:xfrm>
            <a:off x="7054850" y="2028825"/>
            <a:ext cx="771525" cy="3333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solidFill>
                  <a:srgbClr val="0000FF"/>
                </a:solidFill>
                <a:latin typeface="Tahoma" panose="020B0604030504040204" pitchFamily="34" charset="0"/>
                <a:cs typeface="Arial" panose="020B0604020202020204" pitchFamily="34" charset="0"/>
              </a:rPr>
              <a:t>+3</a:t>
            </a:r>
            <a:endParaRPr lang="en-US" altLang="vi-VN" b="1">
              <a:solidFill>
                <a:srgbClr val="0000FF"/>
              </a:solidFill>
              <a:latin typeface="Tahoma" panose="020B0604030504040204" pitchFamily="34" charset="0"/>
              <a:cs typeface="Arial" panose="020B0604020202020204" pitchFamily="34" charset="0"/>
            </a:endParaRPr>
          </a:p>
        </p:txBody>
      </p:sp>
      <p:sp useBgFill="1">
        <p:nvSpPr>
          <p:cNvPr id="21512" name="Text Box 38"/>
          <p:cNvSpPr txBox="1">
            <a:spLocks noChangeArrowheads="1"/>
          </p:cNvSpPr>
          <p:nvPr/>
        </p:nvSpPr>
        <p:spPr bwMode="auto">
          <a:xfrm>
            <a:off x="7045325" y="2600325"/>
            <a:ext cx="790575" cy="4476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solidFill>
                  <a:srgbClr val="0000FF"/>
                </a:solidFill>
                <a:latin typeface="Tahoma" panose="020B0604030504040204" pitchFamily="34" charset="0"/>
                <a:cs typeface="Arial" panose="020B0604020202020204" pitchFamily="34" charset="0"/>
              </a:rPr>
              <a:t>+2</a:t>
            </a:r>
            <a:endParaRPr lang="en-US" altLang="vi-VN" b="1">
              <a:solidFill>
                <a:srgbClr val="0000FF"/>
              </a:solidFill>
              <a:latin typeface="Tahoma" panose="020B0604030504040204" pitchFamily="34" charset="0"/>
              <a:cs typeface="Arial" panose="020B0604020202020204" pitchFamily="34" charset="0"/>
            </a:endParaRPr>
          </a:p>
        </p:txBody>
      </p:sp>
      <p:sp useBgFill="1">
        <p:nvSpPr>
          <p:cNvPr id="21513" name="Text Box 39"/>
          <p:cNvSpPr txBox="1">
            <a:spLocks noChangeArrowheads="1"/>
          </p:cNvSpPr>
          <p:nvPr/>
        </p:nvSpPr>
        <p:spPr bwMode="auto">
          <a:xfrm>
            <a:off x="7064375" y="3171825"/>
            <a:ext cx="866775" cy="4857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solidFill>
                  <a:srgbClr val="0000FF"/>
                </a:solidFill>
                <a:latin typeface="Tahoma" panose="020B0604030504040204" pitchFamily="34" charset="0"/>
                <a:cs typeface="Arial" panose="020B0604020202020204" pitchFamily="34" charset="0"/>
              </a:rPr>
              <a:t>+1</a:t>
            </a:r>
            <a:endParaRPr lang="en-US" altLang="vi-VN" b="1">
              <a:solidFill>
                <a:srgbClr val="0000FF"/>
              </a:solidFill>
              <a:latin typeface="Tahoma" panose="020B0604030504040204" pitchFamily="34" charset="0"/>
              <a:cs typeface="Arial" panose="020B0604020202020204" pitchFamily="34" charset="0"/>
            </a:endParaRPr>
          </a:p>
        </p:txBody>
      </p:sp>
      <p:sp useBgFill="1">
        <p:nvSpPr>
          <p:cNvPr id="21514" name="Text Box 40"/>
          <p:cNvSpPr txBox="1">
            <a:spLocks noChangeArrowheads="1"/>
          </p:cNvSpPr>
          <p:nvPr/>
        </p:nvSpPr>
        <p:spPr bwMode="auto">
          <a:xfrm>
            <a:off x="7178675" y="3705225"/>
            <a:ext cx="381000" cy="4095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solidFill>
                  <a:srgbClr val="0000FF"/>
                </a:solidFill>
                <a:latin typeface="Tahoma" panose="020B0604030504040204" pitchFamily="34" charset="0"/>
                <a:cs typeface="Arial" panose="020B0604020202020204" pitchFamily="34" charset="0"/>
              </a:rPr>
              <a:t>0</a:t>
            </a:r>
            <a:endParaRPr lang="en-US" altLang="vi-VN" b="1">
              <a:solidFill>
                <a:srgbClr val="0000FF"/>
              </a:solidFill>
              <a:latin typeface="Tahoma" panose="020B0604030504040204" pitchFamily="34" charset="0"/>
              <a:cs typeface="Arial" panose="020B0604020202020204" pitchFamily="34" charset="0"/>
            </a:endParaRPr>
          </a:p>
        </p:txBody>
      </p:sp>
      <p:grpSp>
        <p:nvGrpSpPr>
          <p:cNvPr id="21515" name="Group 41"/>
          <p:cNvGrpSpPr/>
          <p:nvPr/>
        </p:nvGrpSpPr>
        <p:grpSpPr bwMode="auto">
          <a:xfrm rot="-5400000">
            <a:off x="4916487" y="3729038"/>
            <a:ext cx="5286375" cy="114300"/>
            <a:chOff x="1854" y="3564"/>
            <a:chExt cx="6840" cy="180"/>
          </a:xfrm>
        </p:grpSpPr>
        <p:sp useBgFill="1">
          <p:nvSpPr>
            <p:cNvPr id="21519" name="Line 42"/>
            <p:cNvSpPr>
              <a:spLocks noChangeShapeType="1"/>
            </p:cNvSpPr>
            <p:nvPr/>
          </p:nvSpPr>
          <p:spPr bwMode="auto">
            <a:xfrm>
              <a:off x="1854" y="3654"/>
              <a:ext cx="6840" cy="0"/>
            </a:xfrm>
            <a:prstGeom prst="line">
              <a:avLst/>
            </a:prstGeom>
            <a:ln w="28575">
              <a:solidFill>
                <a:srgbClr val="0000FF"/>
              </a:solidFill>
              <a:round/>
              <a:tailEnd type="triangle" w="med" len="med"/>
            </a:ln>
          </p:spPr>
          <p:txBody>
            <a:bodyPr/>
            <a:lstStyle/>
            <a:p>
              <a:endParaRPr lang="en-US"/>
            </a:p>
          </p:txBody>
        </p:sp>
        <p:sp useBgFill="1">
          <p:nvSpPr>
            <p:cNvPr id="21520" name="Line 43"/>
            <p:cNvSpPr>
              <a:spLocks noChangeShapeType="1"/>
            </p:cNvSpPr>
            <p:nvPr/>
          </p:nvSpPr>
          <p:spPr bwMode="auto">
            <a:xfrm>
              <a:off x="6564" y="3564"/>
              <a:ext cx="0" cy="180"/>
            </a:xfrm>
            <a:prstGeom prst="line">
              <a:avLst/>
            </a:prstGeom>
            <a:ln w="28575">
              <a:solidFill>
                <a:srgbClr val="0000FF"/>
              </a:solidFill>
              <a:round/>
            </a:ln>
          </p:spPr>
          <p:txBody>
            <a:bodyPr/>
            <a:lstStyle/>
            <a:p>
              <a:endParaRPr lang="en-US"/>
            </a:p>
          </p:txBody>
        </p:sp>
        <p:sp useBgFill="1">
          <p:nvSpPr>
            <p:cNvPr id="21521" name="Line 44"/>
            <p:cNvSpPr>
              <a:spLocks noChangeShapeType="1"/>
            </p:cNvSpPr>
            <p:nvPr/>
          </p:nvSpPr>
          <p:spPr bwMode="auto">
            <a:xfrm>
              <a:off x="2934" y="3564"/>
              <a:ext cx="0" cy="180"/>
            </a:xfrm>
            <a:prstGeom prst="line">
              <a:avLst/>
            </a:prstGeom>
            <a:ln w="28575">
              <a:solidFill>
                <a:srgbClr val="0000FF"/>
              </a:solidFill>
              <a:round/>
            </a:ln>
          </p:spPr>
          <p:txBody>
            <a:bodyPr/>
            <a:lstStyle/>
            <a:p>
              <a:endParaRPr lang="en-US"/>
            </a:p>
          </p:txBody>
        </p:sp>
        <p:sp useBgFill="1">
          <p:nvSpPr>
            <p:cNvPr id="21522" name="Line 45"/>
            <p:cNvSpPr>
              <a:spLocks noChangeShapeType="1"/>
            </p:cNvSpPr>
            <p:nvPr/>
          </p:nvSpPr>
          <p:spPr bwMode="auto">
            <a:xfrm>
              <a:off x="5814" y="3564"/>
              <a:ext cx="0" cy="180"/>
            </a:xfrm>
            <a:prstGeom prst="line">
              <a:avLst/>
            </a:prstGeom>
            <a:ln w="28575">
              <a:solidFill>
                <a:srgbClr val="0000FF"/>
              </a:solidFill>
              <a:round/>
            </a:ln>
          </p:spPr>
          <p:txBody>
            <a:bodyPr/>
            <a:lstStyle/>
            <a:p>
              <a:endParaRPr lang="en-US"/>
            </a:p>
          </p:txBody>
        </p:sp>
        <p:sp useBgFill="1">
          <p:nvSpPr>
            <p:cNvPr id="21523" name="Line 46"/>
            <p:cNvSpPr>
              <a:spLocks noChangeShapeType="1"/>
            </p:cNvSpPr>
            <p:nvPr/>
          </p:nvSpPr>
          <p:spPr bwMode="auto">
            <a:xfrm>
              <a:off x="5094" y="3564"/>
              <a:ext cx="0" cy="180"/>
            </a:xfrm>
            <a:prstGeom prst="line">
              <a:avLst/>
            </a:prstGeom>
            <a:ln w="28575">
              <a:solidFill>
                <a:srgbClr val="0000FF"/>
              </a:solidFill>
              <a:round/>
            </a:ln>
          </p:spPr>
          <p:txBody>
            <a:bodyPr/>
            <a:lstStyle/>
            <a:p>
              <a:endParaRPr lang="en-US"/>
            </a:p>
          </p:txBody>
        </p:sp>
        <p:sp useBgFill="1">
          <p:nvSpPr>
            <p:cNvPr id="21524" name="Line 47"/>
            <p:cNvSpPr>
              <a:spLocks noChangeShapeType="1"/>
            </p:cNvSpPr>
            <p:nvPr/>
          </p:nvSpPr>
          <p:spPr bwMode="auto">
            <a:xfrm>
              <a:off x="4374" y="3564"/>
              <a:ext cx="0" cy="180"/>
            </a:xfrm>
            <a:prstGeom prst="line">
              <a:avLst/>
            </a:prstGeom>
            <a:ln w="28575">
              <a:solidFill>
                <a:srgbClr val="0000FF"/>
              </a:solidFill>
              <a:round/>
            </a:ln>
          </p:spPr>
          <p:txBody>
            <a:bodyPr/>
            <a:lstStyle/>
            <a:p>
              <a:endParaRPr lang="en-US"/>
            </a:p>
          </p:txBody>
        </p:sp>
        <p:sp useBgFill="1">
          <p:nvSpPr>
            <p:cNvPr id="21525" name="Line 48"/>
            <p:cNvSpPr>
              <a:spLocks noChangeShapeType="1"/>
            </p:cNvSpPr>
            <p:nvPr/>
          </p:nvSpPr>
          <p:spPr bwMode="auto">
            <a:xfrm>
              <a:off x="3654" y="3564"/>
              <a:ext cx="0" cy="180"/>
            </a:xfrm>
            <a:prstGeom prst="line">
              <a:avLst/>
            </a:prstGeom>
            <a:ln w="28575">
              <a:solidFill>
                <a:srgbClr val="0000FF"/>
              </a:solidFill>
              <a:round/>
            </a:ln>
          </p:spPr>
          <p:txBody>
            <a:bodyPr/>
            <a:lstStyle/>
            <a:p>
              <a:endParaRPr lang="en-US"/>
            </a:p>
          </p:txBody>
        </p:sp>
        <p:sp useBgFill="1">
          <p:nvSpPr>
            <p:cNvPr id="21526" name="Line 49"/>
            <p:cNvSpPr>
              <a:spLocks noChangeShapeType="1"/>
            </p:cNvSpPr>
            <p:nvPr/>
          </p:nvSpPr>
          <p:spPr bwMode="auto">
            <a:xfrm>
              <a:off x="7974" y="3564"/>
              <a:ext cx="0" cy="180"/>
            </a:xfrm>
            <a:prstGeom prst="line">
              <a:avLst/>
            </a:prstGeom>
            <a:ln w="28575">
              <a:solidFill>
                <a:srgbClr val="0000FF"/>
              </a:solidFill>
              <a:round/>
            </a:ln>
          </p:spPr>
          <p:txBody>
            <a:bodyPr/>
            <a:lstStyle/>
            <a:p>
              <a:endParaRPr lang="en-US"/>
            </a:p>
          </p:txBody>
        </p:sp>
        <p:sp useBgFill="1">
          <p:nvSpPr>
            <p:cNvPr id="21527" name="Line 50"/>
            <p:cNvSpPr>
              <a:spLocks noChangeShapeType="1"/>
            </p:cNvSpPr>
            <p:nvPr/>
          </p:nvSpPr>
          <p:spPr bwMode="auto">
            <a:xfrm>
              <a:off x="7254" y="3564"/>
              <a:ext cx="0" cy="180"/>
            </a:xfrm>
            <a:prstGeom prst="line">
              <a:avLst/>
            </a:prstGeom>
            <a:ln w="28575">
              <a:solidFill>
                <a:srgbClr val="0000FF"/>
              </a:solidFill>
              <a:round/>
            </a:ln>
          </p:spPr>
          <p:txBody>
            <a:bodyPr/>
            <a:lstStyle/>
            <a:p>
              <a:endParaRPr lang="en-US"/>
            </a:p>
          </p:txBody>
        </p:sp>
        <p:sp useBgFill="1">
          <p:nvSpPr>
            <p:cNvPr id="21528" name="Line 51"/>
            <p:cNvSpPr>
              <a:spLocks noChangeShapeType="1"/>
            </p:cNvSpPr>
            <p:nvPr/>
          </p:nvSpPr>
          <p:spPr bwMode="auto">
            <a:xfrm>
              <a:off x="2214" y="3564"/>
              <a:ext cx="0" cy="180"/>
            </a:xfrm>
            <a:prstGeom prst="line">
              <a:avLst/>
            </a:prstGeom>
            <a:ln w="28575">
              <a:solidFill>
                <a:srgbClr val="0000FF"/>
              </a:solidFill>
              <a:round/>
            </a:ln>
          </p:spPr>
          <p:txBody>
            <a:bodyPr/>
            <a:lstStyle/>
            <a:p>
              <a:endParaRPr lang="en-US"/>
            </a:p>
          </p:txBody>
        </p:sp>
      </p:grpSp>
      <p:sp>
        <p:nvSpPr>
          <p:cNvPr id="21516"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3. Biểu diễn số nguyên trên trục số</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1517"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21518" name="TextBox 4"/>
          <p:cNvSpPr txBox="1">
            <a:spLocks noChangeArrowheads="1"/>
          </p:cNvSpPr>
          <p:nvPr/>
        </p:nvSpPr>
        <p:spPr bwMode="auto">
          <a:xfrm>
            <a:off x="2146300" y="5627688"/>
            <a:ext cx="429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Trục số vẽ thẳng đứng:</a:t>
            </a:r>
            <a:endParaRPr 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5" descr="n3"/>
          <p:cNvPicPr>
            <a:picLocks noChangeAspect="1" noChangeArrowheads="1"/>
          </p:cNvPicPr>
          <p:nvPr/>
        </p:nvPicPr>
        <p:blipFill>
          <a:blip r:embed="rId1"/>
          <a:srcRect/>
          <a:stretch>
            <a:fillRect/>
          </a:stretch>
        </p:blipFill>
        <p:spPr bwMode="auto">
          <a:xfrm rot="-5400000" flipH="1" flipV="1">
            <a:off x="-3404393" y="3404393"/>
            <a:ext cx="685800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5" descr="n3"/>
          <p:cNvPicPr>
            <a:picLocks noChangeAspect="1" noChangeArrowheads="1"/>
          </p:cNvPicPr>
          <p:nvPr/>
        </p:nvPicPr>
        <p:blipFill>
          <a:blip r:embed="rId1"/>
          <a:srcRect/>
          <a:stretch>
            <a:fillRect/>
          </a:stretch>
        </p:blipFill>
        <p:spPr bwMode="auto">
          <a:xfrm rot="16200000" flipH="1">
            <a:off x="5691188" y="3405187"/>
            <a:ext cx="6858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5" descr="n3"/>
          <p:cNvPicPr>
            <a:picLocks noChangeAspect="1" noChangeArrowheads="1"/>
          </p:cNvPicPr>
          <p:nvPr/>
        </p:nvPicPr>
        <p:blipFill>
          <a:blip r:embed="rId1"/>
          <a:srcRect/>
          <a:stretch>
            <a:fillRect/>
          </a:stretch>
        </p:blipFill>
        <p:spPr bwMode="auto">
          <a:xfrm rot="10800000" flipH="1" flipV="1">
            <a:off x="0" y="-22225"/>
            <a:ext cx="91440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5" descr="n3"/>
          <p:cNvPicPr>
            <a:picLocks noChangeAspect="1" noChangeArrowheads="1"/>
          </p:cNvPicPr>
          <p:nvPr/>
        </p:nvPicPr>
        <p:blipFill>
          <a:blip r:embed="rId1"/>
          <a:srcRect/>
          <a:stretch>
            <a:fillRect/>
          </a:stretch>
        </p:blipFill>
        <p:spPr bwMode="auto">
          <a:xfrm rot="10800000" flipH="1" flipV="1">
            <a:off x="0" y="6858000"/>
            <a:ext cx="91440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91744" y="22226"/>
            <a:ext cx="5299669" cy="101566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000" b="1" spc="50" dirty="0">
                <a:ln w="11430"/>
                <a:solidFill>
                  <a:srgbClr val="FF0000"/>
                </a:solidFill>
                <a:effectLst>
                  <a:outerShdw blurRad="76200" dist="50800" dir="5400000" algn="tl" rotWithShape="0">
                    <a:srgbClr val="000000">
                      <a:alpha val="65000"/>
                    </a:srgbClr>
                  </a:outerShdw>
                </a:effectLst>
              </a:rPr>
              <a:t>KHỞI ĐỘNG</a:t>
            </a:r>
            <a:endParaRPr lang="en-US" sz="6000" b="1" spc="50" dirty="0">
              <a:ln w="11430"/>
              <a:solidFill>
                <a:srgbClr val="FF0000"/>
              </a:solidFill>
              <a:effectLst>
                <a:outerShdw blurRad="76200" dist="50800" dir="5400000" algn="tl" rotWithShape="0">
                  <a:srgbClr val="000000">
                    <a:alpha val="65000"/>
                  </a:srgbClr>
                </a:outerShdw>
              </a:effectLst>
            </a:endParaRPr>
          </a:p>
        </p:txBody>
      </p:sp>
      <p:pic>
        <p:nvPicPr>
          <p:cNvPr id="4106" name="Picture 10"/>
          <p:cNvPicPr>
            <a:picLocks noChangeAspect="1" noChangeArrowheads="1"/>
          </p:cNvPicPr>
          <p:nvPr/>
        </p:nvPicPr>
        <p:blipFill>
          <a:blip r:embed="rId2"/>
          <a:srcRect/>
          <a:stretch>
            <a:fillRect/>
          </a:stretch>
        </p:blipFill>
        <p:spPr bwMode="auto">
          <a:xfrm>
            <a:off x="-57150" y="1447800"/>
            <a:ext cx="9201150" cy="43434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
          <p:cNvSpPr txBox="1">
            <a:spLocks noChangeArrowheads="1"/>
          </p:cNvSpPr>
          <p:nvPr/>
        </p:nvSpPr>
        <p:spPr bwMode="auto">
          <a:xfrm>
            <a:off x="25400" y="498475"/>
            <a:ext cx="4851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4. Số đối của một số nguyên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2531"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48" name="TextBox 4"/>
          <p:cNvSpPr txBox="1">
            <a:spLocks noChangeArrowheads="1"/>
          </p:cNvSpPr>
          <p:nvPr/>
        </p:nvSpPr>
        <p:spPr bwMode="auto">
          <a:xfrm>
            <a:off x="381000" y="3124200"/>
            <a:ext cx="8088313" cy="954088"/>
          </a:xfrm>
          <a:prstGeom prst="rect">
            <a:avLst/>
          </a:prstGeom>
          <a:noFill/>
          <a:ln w="9525">
            <a:solidFill>
              <a:srgbClr val="00B0F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Hai số nguyên trên trục số nằm ở hai phía của điểm 0 và cách đều điểm 0 được gọi là </a:t>
            </a:r>
            <a:r>
              <a:rPr lang="en-US" sz="2800" b="1">
                <a:solidFill>
                  <a:srgbClr val="FF0000"/>
                </a:solidFill>
                <a:latin typeface="Times New Roman" panose="02020603050405020304" pitchFamily="18" charset="0"/>
                <a:cs typeface="Times New Roman" panose="02020603050405020304" pitchFamily="18" charset="0"/>
              </a:rPr>
              <a:t>hai số đối nhau</a:t>
            </a:r>
            <a:r>
              <a:rPr lang="en-US" sz="2800" b="1">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pic>
        <p:nvPicPr>
          <p:cNvPr id="36866" name="Picture 2"/>
          <p:cNvPicPr>
            <a:picLocks noChangeAspect="1" noChangeArrowheads="1"/>
          </p:cNvPicPr>
          <p:nvPr/>
        </p:nvPicPr>
        <p:blipFill>
          <a:blip r:embed="rId1"/>
          <a:srcRect/>
          <a:stretch>
            <a:fillRect/>
          </a:stretch>
        </p:blipFill>
        <p:spPr bwMode="auto">
          <a:xfrm>
            <a:off x="293688" y="1020763"/>
            <a:ext cx="8534400" cy="15097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4"/>
          <p:cNvSpPr txBox="1">
            <a:spLocks noChangeArrowheads="1"/>
          </p:cNvSpPr>
          <p:nvPr/>
        </p:nvSpPr>
        <p:spPr bwMode="auto">
          <a:xfrm>
            <a:off x="1354138" y="3124200"/>
            <a:ext cx="6413500" cy="9540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Trên trục số, mỗi điểm -6; 6 cách điểm 0 bao nhiêu đơn vị?</a:t>
            </a:r>
            <a:endParaRPr lang="en-US" sz="2800" b="1">
              <a:latin typeface="Times New Roman" panose="02020603050405020304" pitchFamily="18" charset="0"/>
              <a:cs typeface="Times New Roman" panose="02020603050405020304" pitchFamily="18" charset="0"/>
            </a:endParaRPr>
          </a:p>
        </p:txBody>
      </p:sp>
      <p:sp>
        <p:nvSpPr>
          <p:cNvPr id="27" name="TextBox 4"/>
          <p:cNvSpPr txBox="1">
            <a:spLocks noChangeArrowheads="1"/>
          </p:cNvSpPr>
          <p:nvPr/>
        </p:nvSpPr>
        <p:spPr bwMode="auto">
          <a:xfrm>
            <a:off x="266700" y="4419600"/>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00B050"/>
                </a:solidFill>
                <a:latin typeface="Times New Roman" panose="02020603050405020304" pitchFamily="18" charset="0"/>
                <a:cs typeface="Times New Roman" panose="02020603050405020304" pitchFamily="18" charset="0"/>
              </a:rPr>
              <a:t>VD: </a:t>
            </a:r>
            <a:endParaRPr lang="en-US" sz="2800" b="1">
              <a:solidFill>
                <a:srgbClr val="00B050"/>
              </a:solidFill>
              <a:latin typeface="Times New Roman" panose="02020603050405020304" pitchFamily="18" charset="0"/>
              <a:cs typeface="Times New Roman" panose="02020603050405020304" pitchFamily="18" charset="0"/>
            </a:endParaRPr>
          </a:p>
        </p:txBody>
      </p:sp>
      <p:sp>
        <p:nvSpPr>
          <p:cNvPr id="28" name="TextBox 4"/>
          <p:cNvSpPr txBox="1">
            <a:spLocks noChangeArrowheads="1"/>
          </p:cNvSpPr>
          <p:nvPr/>
        </p:nvSpPr>
        <p:spPr bwMode="auto">
          <a:xfrm>
            <a:off x="1268413" y="4419600"/>
            <a:ext cx="6583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6 là số đối của -6, -6 là số đối của 6.</a:t>
            </a:r>
            <a:endParaRPr lang="en-US" sz="2800" b="1">
              <a:latin typeface="Times New Roman" panose="02020603050405020304" pitchFamily="18" charset="0"/>
              <a:cs typeface="Times New Roman" panose="02020603050405020304" pitchFamily="18" charset="0"/>
            </a:endParaRPr>
          </a:p>
        </p:txBody>
      </p:sp>
      <p:sp>
        <p:nvSpPr>
          <p:cNvPr id="29" name="TextBox 4"/>
          <p:cNvSpPr txBox="1">
            <a:spLocks noChangeArrowheads="1"/>
          </p:cNvSpPr>
          <p:nvPr/>
        </p:nvSpPr>
        <p:spPr bwMode="auto">
          <a:xfrm>
            <a:off x="660400" y="4406900"/>
            <a:ext cx="81422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400" dirty="0" err="1" smtClean="0">
                <a:solidFill>
                  <a:srgbClr val="0000FF"/>
                </a:solidFill>
                <a:latin typeface="Times New Roman" panose="02020603050405020304" pitchFamily="18" charset="0"/>
                <a:cs typeface="Times New Roman" panose="02020603050405020304" pitchFamily="18" charset="0"/>
              </a:rPr>
              <a:t>Chú</a:t>
            </a:r>
            <a:r>
              <a:rPr lang="en-US" sz="2400" dirty="0" smtClean="0">
                <a:solidFill>
                  <a:srgbClr val="0000FF"/>
                </a:solidFill>
                <a:latin typeface="Times New Roman" panose="02020603050405020304" pitchFamily="18" charset="0"/>
                <a:cs typeface="Times New Roman" panose="02020603050405020304" pitchFamily="18" charset="0"/>
              </a:rPr>
              <a:t> ý:</a:t>
            </a:r>
            <a:endParaRPr lang="en-US" sz="2400" dirty="0" smtClean="0">
              <a:solidFill>
                <a:srgbClr val="0000FF"/>
              </a:solidFill>
              <a:latin typeface="Times New Roman" panose="02020603050405020304" pitchFamily="18" charset="0"/>
              <a:cs typeface="Times New Roman" panose="02020603050405020304" pitchFamily="18" charset="0"/>
            </a:endParaRPr>
          </a:p>
          <a:p>
            <a:pPr marL="457200" indent="-457200" eaLnBrk="1" hangingPunct="1">
              <a:buFontTx/>
              <a:buChar char="-"/>
              <a:defRPr/>
            </a:pPr>
            <a:r>
              <a:rPr lang="en-US" sz="2400" dirty="0" err="1" smtClean="0">
                <a:solidFill>
                  <a:srgbClr val="0000FF"/>
                </a:solidFill>
                <a:latin typeface="Times New Roman" panose="02020603050405020304" pitchFamily="18" charset="0"/>
                <a:cs typeface="Times New Roman" panose="02020603050405020304" pitchFamily="18" charset="0"/>
              </a:rPr>
              <a:t>Số</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đối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của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một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số</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nguyên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dương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một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số</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nguyên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âm</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smtClean="0">
              <a:solidFill>
                <a:srgbClr val="0000FF"/>
              </a:solidFill>
              <a:latin typeface="Times New Roman" panose="02020603050405020304" pitchFamily="18" charset="0"/>
              <a:cs typeface="Times New Roman" panose="02020603050405020304" pitchFamily="18" charset="0"/>
            </a:endParaRPr>
          </a:p>
          <a:p>
            <a:pPr marL="457200" indent="-457200" eaLnBrk="1" hangingPunct="1">
              <a:buFontTx/>
              <a:buChar char="-"/>
              <a:defRPr/>
            </a:pP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Số</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đối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của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một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số</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nguyên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âm</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một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số</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nguyên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dương</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smtClean="0">
              <a:solidFill>
                <a:srgbClr val="0000FF"/>
              </a:solidFill>
              <a:latin typeface="Times New Roman" panose="02020603050405020304" pitchFamily="18" charset="0"/>
              <a:cs typeface="Times New Roman" panose="02020603050405020304" pitchFamily="18" charset="0"/>
            </a:endParaRPr>
          </a:p>
          <a:p>
            <a:pPr marL="457200" indent="-457200" eaLnBrk="1" hangingPunct="1">
              <a:buFontTx/>
              <a:buChar char="-"/>
              <a:defRPr/>
            </a:pP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Số</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đối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của</a:t>
            </a:r>
            <a:r>
              <a:rPr lang="en-US" sz="2400" dirty="0" smtClean="0">
                <a:solidFill>
                  <a:srgbClr val="0000FF"/>
                </a:solidFill>
                <a:latin typeface="Times New Roman" panose="02020603050405020304" pitchFamily="18" charset="0"/>
                <a:cs typeface="Times New Roman" panose="02020603050405020304" pitchFamily="18" charset="0"/>
              </a:rPr>
              <a:t> 0 </a:t>
            </a:r>
            <a:r>
              <a:rPr lang="en-US" sz="2400" dirty="0" err="1" smtClean="0">
                <a:solidFill>
                  <a:srgbClr val="0000FF"/>
                </a:solidFill>
                <a:latin typeface="Times New Roman" panose="02020603050405020304" pitchFamily="18" charset="0"/>
                <a:cs typeface="Times New Roman" panose="02020603050405020304" pitchFamily="18" charset="0"/>
              </a:rPr>
              <a:t>là</a:t>
            </a:r>
            <a:r>
              <a:rPr lang="en-US" sz="2400" dirty="0" smtClean="0">
                <a:solidFill>
                  <a:srgbClr val="0000FF"/>
                </a:solidFill>
                <a:latin typeface="Times New Roman" panose="02020603050405020304" pitchFamily="18" charset="0"/>
                <a:cs typeface="Times New Roman" panose="02020603050405020304" pitchFamily="18" charset="0"/>
              </a:rPr>
              <a:t> 0.</a:t>
            </a:r>
            <a:endParaRPr lang="en-US" sz="2400"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barn(inVertical)">
                                      <p:cBhvr>
                                        <p:cTn id="12" dur="500"/>
                                        <p:tgtEl>
                                          <p:spTgt spid="3686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par>
                                <p:cTn id="23" presetID="16" presetClass="entr" presetSubtype="21"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par>
                                <p:cTn id="44" presetID="16" presetClass="entr" presetSubtype="21"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26" grpId="0" animBg="1"/>
      <p:bldP spid="26" grpId="1" animBg="1"/>
      <p:bldP spid="27" grpId="0"/>
      <p:bldP spid="27" grpId="1"/>
      <p:bldP spid="28" grpId="0"/>
      <p:bldP spid="28" grpId="1"/>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
          <p:cNvSpPr txBox="1">
            <a:spLocks noChangeArrowheads="1"/>
          </p:cNvSpPr>
          <p:nvPr/>
        </p:nvSpPr>
        <p:spPr bwMode="auto">
          <a:xfrm>
            <a:off x="25400" y="498475"/>
            <a:ext cx="4851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4. Số đối của một số nguyên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3555"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23556" name="TextBox 4"/>
          <p:cNvSpPr txBox="1">
            <a:spLocks noChangeArrowheads="1"/>
          </p:cNvSpPr>
          <p:nvPr/>
        </p:nvSpPr>
        <p:spPr bwMode="auto">
          <a:xfrm>
            <a:off x="266700" y="1447800"/>
            <a:ext cx="842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00B050"/>
                </a:solidFill>
                <a:latin typeface="Times New Roman" panose="02020603050405020304" pitchFamily="18" charset="0"/>
                <a:cs typeface="Times New Roman" panose="02020603050405020304" pitchFamily="18" charset="0"/>
              </a:rPr>
              <a:t>TH5: </a:t>
            </a:r>
            <a:r>
              <a:rPr lang="en-US" sz="2800" b="1">
                <a:latin typeface="Times New Roman" panose="02020603050405020304" pitchFamily="18" charset="0"/>
                <a:cs typeface="Times New Roman" panose="02020603050405020304" pitchFamily="18" charset="0"/>
              </a:rPr>
              <a:t>Tìm số đối của mỗi số sau: 5; -4; -10; 2021</a:t>
            </a:r>
            <a:endParaRPr 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3022600" y="93663"/>
            <a:ext cx="2717800" cy="584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b="1">
                <a:solidFill>
                  <a:schemeClr val="bg1"/>
                </a:solidFill>
                <a:latin typeface="Times New Roman" panose="02020603050405020304" pitchFamily="18" charset="0"/>
                <a:cs typeface="Times New Roman" panose="02020603050405020304" pitchFamily="18" charset="0"/>
              </a:rPr>
              <a:t>LUYỆN TẬP</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11" name="TextBox 4"/>
          <p:cNvSpPr txBox="1">
            <a:spLocks noChangeArrowheads="1"/>
          </p:cNvSpPr>
          <p:nvPr/>
        </p:nvSpPr>
        <p:spPr bwMode="auto">
          <a:xfrm>
            <a:off x="152400" y="8128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00B050"/>
                </a:solidFill>
                <a:latin typeface="Times New Roman" panose="02020603050405020304" pitchFamily="18" charset="0"/>
                <a:cs typeface="Times New Roman" panose="02020603050405020304" pitchFamily="18" charset="0"/>
              </a:rPr>
              <a:t>Bài 1:</a:t>
            </a:r>
            <a:r>
              <a:rPr lang="en-US" sz="2800" b="1">
                <a:solidFill>
                  <a:srgbClr val="FF0000"/>
                </a:solidFill>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Dùng số nguyên thích hợp để diễn tả các tình huống sau:</a:t>
            </a:r>
            <a:endParaRPr lang="en-US" sz="2800" b="1">
              <a:latin typeface="Times New Roman" panose="02020603050405020304" pitchFamily="18" charset="0"/>
              <a:cs typeface="Times New Roman" panose="02020603050405020304" pitchFamily="18" charset="0"/>
            </a:endParaRPr>
          </a:p>
        </p:txBody>
      </p:sp>
      <p:sp>
        <p:nvSpPr>
          <p:cNvPr id="21" name="TextBox 4"/>
          <p:cNvSpPr txBox="1">
            <a:spLocks noChangeArrowheads="1"/>
          </p:cNvSpPr>
          <p:nvPr/>
        </p:nvSpPr>
        <p:spPr bwMode="auto">
          <a:xfrm>
            <a:off x="152400" y="1766888"/>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a) Thưởng 5 điểm trong một cuộc thi đấu.</a:t>
            </a:r>
            <a:endParaRPr lang="en-US" sz="2800" b="1">
              <a:latin typeface="Times New Roman" panose="02020603050405020304" pitchFamily="18" charset="0"/>
              <a:cs typeface="Times New Roman" panose="02020603050405020304" pitchFamily="18" charset="0"/>
            </a:endParaRPr>
          </a:p>
        </p:txBody>
      </p:sp>
      <p:sp>
        <p:nvSpPr>
          <p:cNvPr id="22" name="TextBox 4"/>
          <p:cNvSpPr txBox="1">
            <a:spLocks noChangeArrowheads="1"/>
          </p:cNvSpPr>
          <p:nvPr/>
        </p:nvSpPr>
        <p:spPr bwMode="auto">
          <a:xfrm>
            <a:off x="152400" y="2514600"/>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b) Bớt 2 điểm vì phạm luật.</a:t>
            </a:r>
            <a:endParaRPr lang="en-US" sz="2800" b="1">
              <a:latin typeface="Times New Roman" panose="02020603050405020304" pitchFamily="18" charset="0"/>
              <a:cs typeface="Times New Roman" panose="02020603050405020304" pitchFamily="18" charset="0"/>
            </a:endParaRPr>
          </a:p>
        </p:txBody>
      </p:sp>
      <p:sp>
        <p:nvSpPr>
          <p:cNvPr id="24" name="TextBox 4"/>
          <p:cNvSpPr txBox="1">
            <a:spLocks noChangeArrowheads="1"/>
          </p:cNvSpPr>
          <p:nvPr/>
        </p:nvSpPr>
        <p:spPr bwMode="auto">
          <a:xfrm>
            <a:off x="152400" y="3124200"/>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c) Tăng 1 bậc lương do làm việc hiệu quả.</a:t>
            </a:r>
            <a:endParaRPr lang="en-US" sz="2800" b="1">
              <a:latin typeface="Times New Roman" panose="02020603050405020304" pitchFamily="18" charset="0"/>
              <a:cs typeface="Times New Roman" panose="02020603050405020304" pitchFamily="18" charset="0"/>
            </a:endParaRPr>
          </a:p>
        </p:txBody>
      </p:sp>
      <p:sp>
        <p:nvSpPr>
          <p:cNvPr id="26" name="TextBox 4"/>
          <p:cNvSpPr txBox="1">
            <a:spLocks noChangeArrowheads="1"/>
          </p:cNvSpPr>
          <p:nvPr/>
        </p:nvSpPr>
        <p:spPr bwMode="auto">
          <a:xfrm>
            <a:off x="152400" y="3798888"/>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d) Hạ 2 bậc xếp loại do thi đấu kém.</a:t>
            </a:r>
            <a:endParaRPr lang="en-US" sz="2800" b="1">
              <a:latin typeface="Times New Roman" panose="02020603050405020304" pitchFamily="18" charset="0"/>
              <a:cs typeface="Times New Roman" panose="02020603050405020304" pitchFamily="18" charset="0"/>
            </a:endParaRPr>
          </a:p>
        </p:txBody>
      </p:sp>
      <p:sp>
        <p:nvSpPr>
          <p:cNvPr id="27" name="TextBox 4"/>
          <p:cNvSpPr txBox="1">
            <a:spLocks noChangeArrowheads="1"/>
          </p:cNvSpPr>
          <p:nvPr/>
        </p:nvSpPr>
        <p:spPr bwMode="auto">
          <a:xfrm>
            <a:off x="6781800" y="1766888"/>
            <a:ext cx="685800" cy="5238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+5</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8" name="TextBox 4"/>
          <p:cNvSpPr txBox="1">
            <a:spLocks noChangeArrowheads="1"/>
          </p:cNvSpPr>
          <p:nvPr/>
        </p:nvSpPr>
        <p:spPr bwMode="auto">
          <a:xfrm>
            <a:off x="4648200" y="2538413"/>
            <a:ext cx="685800" cy="5238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-2</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9" name="TextBox 4"/>
          <p:cNvSpPr txBox="1">
            <a:spLocks noChangeArrowheads="1"/>
          </p:cNvSpPr>
          <p:nvPr/>
        </p:nvSpPr>
        <p:spPr bwMode="auto">
          <a:xfrm>
            <a:off x="6667500" y="3124200"/>
            <a:ext cx="685800" cy="5238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+1</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30" name="TextBox 4"/>
          <p:cNvSpPr txBox="1">
            <a:spLocks noChangeArrowheads="1"/>
          </p:cNvSpPr>
          <p:nvPr/>
        </p:nvSpPr>
        <p:spPr bwMode="auto">
          <a:xfrm>
            <a:off x="5740400" y="3798888"/>
            <a:ext cx="685800" cy="5238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-2</a:t>
            </a:r>
            <a:endParaRPr 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inVertic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inVertical)">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24" grpId="0"/>
      <p:bldP spid="26" grpId="0"/>
      <p:bldP spid="27" grpId="0" animBg="1"/>
      <p:bldP spid="28" grpId="0" animBg="1"/>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3022600" y="93663"/>
            <a:ext cx="2717800" cy="584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b="1">
                <a:solidFill>
                  <a:schemeClr val="bg1"/>
                </a:solidFill>
                <a:latin typeface="Times New Roman" panose="02020603050405020304" pitchFamily="18" charset="0"/>
                <a:cs typeface="Times New Roman" panose="02020603050405020304" pitchFamily="18" charset="0"/>
              </a:rPr>
              <a:t>LUYỆN TẬP</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11" name="TextBox 4"/>
          <p:cNvSpPr txBox="1">
            <a:spLocks noChangeArrowheads="1"/>
          </p:cNvSpPr>
          <p:nvPr/>
        </p:nvSpPr>
        <p:spPr bwMode="auto">
          <a:xfrm>
            <a:off x="152400" y="812800"/>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00B050"/>
                </a:solidFill>
                <a:latin typeface="Times New Roman" panose="02020603050405020304" pitchFamily="18" charset="0"/>
                <a:cs typeface="Times New Roman" panose="02020603050405020304" pitchFamily="18" charset="0"/>
              </a:rPr>
              <a:t>Bài 2:</a:t>
            </a:r>
            <a:r>
              <a:rPr lang="en-US" sz="2800" b="1">
                <a:solidFill>
                  <a:srgbClr val="FF0000"/>
                </a:solidFill>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Các phát biểu sau đúng hay sai:</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1028700" y="1676400"/>
          <a:ext cx="5448300" cy="4160835"/>
        </p:xfrm>
        <a:graphic>
          <a:graphicData uri="http://schemas.openxmlformats.org/drawingml/2006/table">
            <a:tbl>
              <a:tblPr firstRow="1" bandRow="1">
                <a:tableStyleId>{5C22544A-7EE6-4342-B048-85BDC9FD1C3A}</a:tableStyleId>
              </a:tblPr>
              <a:tblGrid>
                <a:gridCol w="2305050"/>
                <a:gridCol w="3143250"/>
              </a:tblGrid>
              <a:tr h="594405">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Câu</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hỏi</a:t>
                      </a: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Đáp</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án</a:t>
                      </a: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4405">
                <a:tc>
                  <a:txBody>
                    <a:bodyP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4405">
                <a:tc>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4405">
                <a:tc>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4405">
                <a:tc>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4405">
                <a:tc>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4405">
                <a:tc>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9" name="Group 8"/>
          <p:cNvGrpSpPr/>
          <p:nvPr/>
        </p:nvGrpSpPr>
        <p:grpSpPr bwMode="auto">
          <a:xfrm>
            <a:off x="1504950" y="2317750"/>
            <a:ext cx="1543050" cy="3494088"/>
            <a:chOff x="1504950" y="2317821"/>
            <a:chExt cx="1543050" cy="3494017"/>
          </a:xfrm>
        </p:grpSpPr>
      </p:grpSp>
      <p:sp>
        <p:nvSpPr>
          <p:cNvPr id="20" name="TextBox 4"/>
          <p:cNvSpPr txBox="1">
            <a:spLocks noChangeArrowheads="1"/>
          </p:cNvSpPr>
          <p:nvPr/>
        </p:nvSpPr>
        <p:spPr bwMode="auto">
          <a:xfrm>
            <a:off x="4368800" y="2243138"/>
            <a:ext cx="1371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Đúng </a:t>
            </a:r>
            <a:endParaRPr lang="en-US" sz="2800">
              <a:latin typeface="Times New Roman" panose="02020603050405020304" pitchFamily="18" charset="0"/>
              <a:cs typeface="Times New Roman" panose="02020603050405020304" pitchFamily="18" charset="0"/>
            </a:endParaRPr>
          </a:p>
        </p:txBody>
      </p:sp>
      <p:sp>
        <p:nvSpPr>
          <p:cNvPr id="23" name="TextBox 4"/>
          <p:cNvSpPr txBox="1">
            <a:spLocks noChangeArrowheads="1"/>
          </p:cNvSpPr>
          <p:nvPr/>
        </p:nvSpPr>
        <p:spPr bwMode="auto">
          <a:xfrm>
            <a:off x="4381500" y="2895600"/>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Sai </a:t>
            </a:r>
            <a:endParaRPr lang="en-US" sz="2800">
              <a:latin typeface="Times New Roman" panose="02020603050405020304" pitchFamily="18" charset="0"/>
              <a:cs typeface="Times New Roman" panose="02020603050405020304" pitchFamily="18" charset="0"/>
            </a:endParaRPr>
          </a:p>
        </p:txBody>
      </p:sp>
      <p:sp>
        <p:nvSpPr>
          <p:cNvPr id="25" name="TextBox 4"/>
          <p:cNvSpPr txBox="1">
            <a:spLocks noChangeArrowheads="1"/>
          </p:cNvSpPr>
          <p:nvPr/>
        </p:nvSpPr>
        <p:spPr bwMode="auto">
          <a:xfrm>
            <a:off x="4368800" y="3489325"/>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Đúng </a:t>
            </a:r>
            <a:endParaRPr lang="en-US" sz="2800">
              <a:latin typeface="Times New Roman" panose="02020603050405020304" pitchFamily="18" charset="0"/>
              <a:cs typeface="Times New Roman" panose="02020603050405020304" pitchFamily="18" charset="0"/>
            </a:endParaRPr>
          </a:p>
        </p:txBody>
      </p:sp>
      <p:sp>
        <p:nvSpPr>
          <p:cNvPr id="31" name="TextBox 4"/>
          <p:cNvSpPr txBox="1">
            <a:spLocks noChangeArrowheads="1"/>
          </p:cNvSpPr>
          <p:nvPr/>
        </p:nvSpPr>
        <p:spPr bwMode="auto">
          <a:xfrm>
            <a:off x="4368800" y="4048125"/>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Đúng </a:t>
            </a:r>
            <a:endParaRPr lang="en-US" sz="2800">
              <a:latin typeface="Times New Roman" panose="02020603050405020304" pitchFamily="18" charset="0"/>
              <a:cs typeface="Times New Roman" panose="02020603050405020304" pitchFamily="18" charset="0"/>
            </a:endParaRPr>
          </a:p>
        </p:txBody>
      </p:sp>
      <p:sp>
        <p:nvSpPr>
          <p:cNvPr id="32" name="TextBox 4"/>
          <p:cNvSpPr txBox="1">
            <a:spLocks noChangeArrowheads="1"/>
          </p:cNvSpPr>
          <p:nvPr/>
        </p:nvSpPr>
        <p:spPr bwMode="auto">
          <a:xfrm>
            <a:off x="4368800" y="47244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Đúng </a:t>
            </a:r>
            <a:endParaRPr lang="en-US" sz="2800">
              <a:latin typeface="Times New Roman" panose="02020603050405020304" pitchFamily="18" charset="0"/>
              <a:cs typeface="Times New Roman" panose="02020603050405020304" pitchFamily="18" charset="0"/>
            </a:endParaRPr>
          </a:p>
        </p:txBody>
      </p:sp>
      <p:sp>
        <p:nvSpPr>
          <p:cNvPr id="33" name="TextBox 4"/>
          <p:cNvSpPr txBox="1">
            <a:spLocks noChangeArrowheads="1"/>
          </p:cNvSpPr>
          <p:nvPr/>
        </p:nvSpPr>
        <p:spPr bwMode="auto">
          <a:xfrm>
            <a:off x="4368800" y="5248275"/>
            <a:ext cx="1371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Đúng </a:t>
            </a:r>
            <a:endParaRPr 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inVertical)">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3" grpId="0"/>
      <p:bldP spid="25"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1"/>
          <a:srcRect/>
          <a:stretch>
            <a:fillRect/>
          </a:stretch>
        </p:blipFill>
        <p:spPr bwMode="auto">
          <a:xfrm>
            <a:off x="0" y="1754188"/>
            <a:ext cx="9144000" cy="4752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TextBox 3"/>
          <p:cNvSpPr txBox="1">
            <a:spLocks noChangeArrowheads="1"/>
          </p:cNvSpPr>
          <p:nvPr/>
        </p:nvSpPr>
        <p:spPr bwMode="auto">
          <a:xfrm>
            <a:off x="3022600" y="93663"/>
            <a:ext cx="2717800" cy="584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b="1" dirty="0">
                <a:solidFill>
                  <a:schemeClr val="bg1"/>
                </a:solidFill>
                <a:latin typeface="Times New Roman" panose="02020603050405020304" pitchFamily="18" charset="0"/>
                <a:cs typeface="Times New Roman" panose="02020603050405020304" pitchFamily="18" charset="0"/>
              </a:rPr>
              <a:t>LUYỆN TẬP</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26628" name="TextBox 4"/>
          <p:cNvSpPr txBox="1">
            <a:spLocks noChangeArrowheads="1"/>
          </p:cNvSpPr>
          <p:nvPr/>
        </p:nvSpPr>
        <p:spPr bwMode="auto">
          <a:xfrm>
            <a:off x="152400" y="690563"/>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00B050"/>
                </a:solidFill>
                <a:latin typeface="Times New Roman" panose="02020603050405020304" pitchFamily="18" charset="0"/>
                <a:cs typeface="Times New Roman" panose="02020603050405020304" pitchFamily="18" charset="0"/>
              </a:rPr>
              <a:t>Bài 3:</a:t>
            </a:r>
            <a:r>
              <a:rPr lang="en-US" sz="2800" b="1">
                <a:solidFill>
                  <a:srgbClr val="FF0000"/>
                </a:solidFill>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Số nguyên nào thích hợp cho các ô trống sau:</a:t>
            </a:r>
            <a:endParaRPr lang="en-US" sz="2800" b="1">
              <a:latin typeface="Times New Roman" panose="02020603050405020304" pitchFamily="18" charset="0"/>
              <a:cs typeface="Times New Roman" panose="02020603050405020304" pitchFamily="18" charset="0"/>
            </a:endParaRPr>
          </a:p>
        </p:txBody>
      </p:sp>
      <p:sp>
        <p:nvSpPr>
          <p:cNvPr id="27" name="TextBox 4"/>
          <p:cNvSpPr txBox="1">
            <a:spLocks noChangeArrowheads="1"/>
          </p:cNvSpPr>
          <p:nvPr/>
        </p:nvSpPr>
        <p:spPr bwMode="auto">
          <a:xfrm>
            <a:off x="2552700" y="2130425"/>
            <a:ext cx="609600" cy="523875"/>
          </a:xfrm>
          <a:prstGeom prst="rect">
            <a:avLst/>
          </a:prstGeom>
          <a:solidFill>
            <a:srgbClr val="92D050"/>
          </a:solidFill>
          <a:ln w="9525">
            <a:solidFill>
              <a:srgbClr val="000000"/>
            </a:solid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latin typeface="Times New Roman" panose="02020603050405020304" pitchFamily="18" charset="0"/>
                <a:cs typeface="Times New Roman" panose="02020603050405020304" pitchFamily="18" charset="0"/>
              </a:rPr>
              <a:t>1</a:t>
            </a:r>
            <a:endParaRPr lang="en-US" sz="2800" b="1">
              <a:latin typeface="Times New Roman" panose="02020603050405020304" pitchFamily="18" charset="0"/>
              <a:cs typeface="Times New Roman" panose="02020603050405020304" pitchFamily="18" charset="0"/>
            </a:endParaRPr>
          </a:p>
        </p:txBody>
      </p:sp>
      <p:sp>
        <p:nvSpPr>
          <p:cNvPr id="13" name="TextBox 4"/>
          <p:cNvSpPr txBox="1">
            <a:spLocks noChangeArrowheads="1"/>
          </p:cNvSpPr>
          <p:nvPr/>
        </p:nvSpPr>
        <p:spPr bwMode="auto">
          <a:xfrm>
            <a:off x="5486400" y="3352800"/>
            <a:ext cx="609600" cy="523875"/>
          </a:xfrm>
          <a:prstGeom prst="rect">
            <a:avLst/>
          </a:prstGeom>
          <a:solidFill>
            <a:srgbClr val="92D050"/>
          </a:solidFill>
          <a:ln w="9525">
            <a:solidFill>
              <a:srgbClr val="000000"/>
            </a:solid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latin typeface="Times New Roman" panose="02020603050405020304" pitchFamily="18" charset="0"/>
                <a:cs typeface="Times New Roman" panose="02020603050405020304" pitchFamily="18" charset="0"/>
              </a:rPr>
              <a:t>-3</a:t>
            </a:r>
            <a:endParaRPr lang="en-US" sz="2800" b="1">
              <a:latin typeface="Times New Roman" panose="02020603050405020304" pitchFamily="18" charset="0"/>
              <a:cs typeface="Times New Roman" panose="02020603050405020304" pitchFamily="18" charset="0"/>
            </a:endParaRPr>
          </a:p>
        </p:txBody>
      </p:sp>
      <p:sp>
        <p:nvSpPr>
          <p:cNvPr id="14" name="TextBox 4"/>
          <p:cNvSpPr txBox="1">
            <a:spLocks noChangeArrowheads="1"/>
          </p:cNvSpPr>
          <p:nvPr/>
        </p:nvSpPr>
        <p:spPr bwMode="auto">
          <a:xfrm>
            <a:off x="7048500" y="4787900"/>
            <a:ext cx="609600" cy="523875"/>
          </a:xfrm>
          <a:prstGeom prst="rect">
            <a:avLst/>
          </a:prstGeom>
          <a:solidFill>
            <a:srgbClr val="92D050"/>
          </a:solidFill>
          <a:ln w="9525">
            <a:solidFill>
              <a:srgbClr val="000000"/>
            </a:solid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latin typeface="Times New Roman" panose="02020603050405020304" pitchFamily="18" charset="0"/>
                <a:cs typeface="Times New Roman" panose="02020603050405020304" pitchFamily="18" charset="0"/>
              </a:rPr>
              <a:t>0</a:t>
            </a:r>
            <a:endParaRPr lang="en-US" sz="2800" b="1">
              <a:latin typeface="Times New Roman" panose="02020603050405020304" pitchFamily="18" charset="0"/>
              <a:cs typeface="Times New Roman" panose="02020603050405020304" pitchFamily="18" charset="0"/>
            </a:endParaRPr>
          </a:p>
        </p:txBody>
      </p:sp>
      <p:sp>
        <p:nvSpPr>
          <p:cNvPr id="15" name="TextBox 4"/>
          <p:cNvSpPr txBox="1">
            <a:spLocks noChangeArrowheads="1"/>
          </p:cNvSpPr>
          <p:nvPr/>
        </p:nvSpPr>
        <p:spPr bwMode="auto">
          <a:xfrm>
            <a:off x="1600200" y="5908675"/>
            <a:ext cx="609600" cy="522288"/>
          </a:xfrm>
          <a:prstGeom prst="rect">
            <a:avLst/>
          </a:prstGeom>
          <a:solidFill>
            <a:srgbClr val="92D050"/>
          </a:solidFill>
          <a:ln w="9525">
            <a:solidFill>
              <a:srgbClr val="000000"/>
            </a:solid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a:latin typeface="Times New Roman" panose="02020603050405020304" pitchFamily="18" charset="0"/>
                <a:cs typeface="Times New Roman" panose="02020603050405020304" pitchFamily="18" charset="0"/>
              </a:rPr>
              <a:t>-8</a:t>
            </a:r>
            <a:endParaRPr 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0" y="792192"/>
            <a:ext cx="5638800" cy="4401205"/>
          </a:xfrm>
          <a:prstGeom prst="rect">
            <a:avLst/>
          </a:prstGeom>
        </p:spPr>
        <p:txBody>
          <a:bodyPr wrap="square">
            <a:spAutoFit/>
          </a:bodyPr>
          <a:lstStyle/>
          <a:p>
            <a:r>
              <a:rPr lang="en-US" sz="2800" b="1" dirty="0" err="1" smtClean="0">
                <a:solidFill>
                  <a:srgbClr val="00B050"/>
                </a:solidFill>
                <a:latin typeface="Times New Roman" panose="02020603050405020304" pitchFamily="18" charset="0"/>
                <a:cs typeface="Times New Roman" panose="02020603050405020304" pitchFamily="18" charset="0"/>
              </a:rPr>
              <a:t>Bài</a:t>
            </a:r>
            <a:r>
              <a:rPr lang="en-US" sz="2800" b="1" dirty="0" smtClean="0">
                <a:solidFill>
                  <a:srgbClr val="00B050"/>
                </a:solidFill>
                <a:latin typeface="Times New Roman" panose="02020603050405020304" pitchFamily="18" charset="0"/>
                <a:cs typeface="Times New Roman" panose="02020603050405020304" pitchFamily="18" charset="0"/>
              </a:rPr>
              <a:t> 4:</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Ông</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M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cs typeface="Times New Roman" panose="02020603050405020304" pitchFamily="18" charset="0"/>
              </a:rPr>
              <a:t>nhắn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lvl="0"/>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Tài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khoản</a:t>
            </a:r>
            <a:r>
              <a:rPr lang="en-US" sz="2800" b="1" dirty="0">
                <a:latin typeface="Times New Roman" panose="02020603050405020304" pitchFamily="18" charset="0"/>
                <a:cs typeface="Times New Roman" panose="02020603050405020304" pitchFamily="18" charset="0"/>
              </a:rPr>
              <a:t> …010.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dịch</a:t>
            </a: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+160 </a:t>
            </a:r>
            <a:r>
              <a:rPr lang="en-US" sz="2800" b="1" dirty="0" smtClean="0">
                <a:solidFill>
                  <a:srgbClr val="FF0000"/>
                </a:solidFill>
                <a:latin typeface="Times New Roman" panose="02020603050405020304" pitchFamily="18" charset="0"/>
                <a:cs typeface="Times New Roman" panose="02020603050405020304" pitchFamily="18" charset="0"/>
              </a:rPr>
              <a:t>000</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lvl="0"/>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Tài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khoản</a:t>
            </a:r>
            <a:r>
              <a:rPr lang="en-US" sz="2800" b="1" dirty="0">
                <a:latin typeface="Times New Roman" panose="02020603050405020304" pitchFamily="18" charset="0"/>
                <a:cs typeface="Times New Roman" panose="02020603050405020304" pitchFamily="18" charset="0"/>
              </a:rPr>
              <a:t> …010.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dịch</a:t>
            </a: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-4 000 </a:t>
            </a:r>
            <a:r>
              <a:rPr lang="en-US" sz="2800" b="1" dirty="0" smtClean="0">
                <a:solidFill>
                  <a:srgbClr val="FF0000"/>
                </a:solidFill>
                <a:latin typeface="Times New Roman" panose="02020603050405020304" pitchFamily="18" charset="0"/>
                <a:cs typeface="Times New Roman" panose="02020603050405020304" pitchFamily="18" charset="0"/>
              </a:rPr>
              <a:t>000</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cs typeface="Times New Roman" panose="02020603050405020304" pitchFamily="18" charset="0"/>
              </a:rPr>
              <a:t>nhắn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40400" y="401995"/>
            <a:ext cx="340359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
          <p:cNvSpPr txBox="1">
            <a:spLocks noChangeArrowheads="1"/>
          </p:cNvSpPr>
          <p:nvPr/>
        </p:nvSpPr>
        <p:spPr bwMode="auto">
          <a:xfrm>
            <a:off x="3022600" y="93663"/>
            <a:ext cx="2717800" cy="584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b="1" dirty="0">
                <a:solidFill>
                  <a:schemeClr val="bg1"/>
                </a:solidFill>
                <a:latin typeface="Times New Roman" panose="02020603050405020304" pitchFamily="18" charset="0"/>
                <a:cs typeface="Times New Roman" panose="02020603050405020304" pitchFamily="18" charset="0"/>
              </a:rPr>
              <a:t>LUYỆN TẬP</a:t>
            </a:r>
            <a:endParaRPr lang="en-US" sz="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and Round Single Corner Rectangle 1"/>
          <p:cNvSpPr/>
          <p:nvPr/>
        </p:nvSpPr>
        <p:spPr>
          <a:xfrm>
            <a:off x="533400" y="1295400"/>
            <a:ext cx="7745095" cy="2819400"/>
          </a:xfrm>
          <a:prstGeom prst="snip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Trả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lời</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1.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dịch</a:t>
            </a:r>
            <a:r>
              <a:rPr lang="en-US" sz="2800" dirty="0">
                <a:solidFill>
                  <a:schemeClr val="tx1"/>
                </a:solidFill>
                <a:latin typeface="Times New Roman" panose="02020603050405020304" pitchFamily="18" charset="0"/>
                <a:cs typeface="Times New Roman" panose="02020603050405020304" pitchFamily="18" charset="0"/>
              </a:rPr>
              <a:t> +160 000” </a:t>
            </a:r>
            <a:r>
              <a:rPr lang="en-US" sz="2800" dirty="0" err="1">
                <a:solidFill>
                  <a:schemeClr val="tx1"/>
                </a:solidFill>
                <a:latin typeface="Times New Roman" panose="02020603050405020304" pitchFamily="18" charset="0"/>
                <a:cs typeface="Times New Roman" panose="02020603050405020304" pitchFamily="18" charset="0"/>
              </a:rPr>
              <a:t>nghĩa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160 000.</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2.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tiền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dịch</a:t>
            </a:r>
            <a:r>
              <a:rPr lang="en-US" sz="2800" dirty="0">
                <a:solidFill>
                  <a:srgbClr val="0000FF"/>
                </a:solidFill>
                <a:latin typeface="Times New Roman" panose="02020603050405020304" pitchFamily="18" charset="0"/>
                <a:cs typeface="Times New Roman" panose="02020603050405020304" pitchFamily="18" charset="0"/>
              </a:rPr>
              <a:t> -4 000 000…” </a:t>
            </a:r>
            <a:r>
              <a:rPr lang="en-US" sz="2800" dirty="0" err="1">
                <a:solidFill>
                  <a:srgbClr val="0000FF"/>
                </a:solidFill>
                <a:latin typeface="Times New Roman" panose="02020603050405020304" pitchFamily="18" charset="0"/>
                <a:cs typeface="Times New Roman" panose="02020603050405020304" pitchFamily="18" charset="0"/>
              </a:rPr>
              <a:t>nghĩa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tiền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4 000 000.</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3022600" y="93663"/>
            <a:ext cx="2717800" cy="584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b="1" dirty="0">
                <a:solidFill>
                  <a:schemeClr val="bg1"/>
                </a:solidFill>
                <a:latin typeface="Times New Roman" panose="02020603050405020304" pitchFamily="18" charset="0"/>
                <a:cs typeface="Times New Roman" panose="02020603050405020304" pitchFamily="18" charset="0"/>
              </a:rPr>
              <a:t>LUYỆN TẬP</a:t>
            </a:r>
            <a:endParaRPr lang="en-US" sz="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022600" y="93663"/>
            <a:ext cx="2717800" cy="58356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200" b="1" dirty="0">
                <a:solidFill>
                  <a:schemeClr val="bg1"/>
                </a:solidFill>
                <a:latin typeface="Times New Roman" panose="02020603050405020304" pitchFamily="18" charset="0"/>
                <a:cs typeface="Times New Roman" panose="02020603050405020304" pitchFamily="18" charset="0"/>
              </a:rPr>
              <a:t>DẶN DÒ</a:t>
            </a:r>
            <a:endParaRPr lang="vi-VN" altLang="en-US" sz="3200" b="1"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459105" y="996950"/>
            <a:ext cx="8164195" cy="2660650"/>
          </a:xfrm>
          <a:prstGeom prst="rect">
            <a:avLst/>
          </a:prstGeom>
        </p:spPr>
      </p:pic>
      <p:sp>
        <p:nvSpPr>
          <p:cNvPr id="5" name="Snip and Round Single Corner Rectangle 4"/>
          <p:cNvSpPr/>
          <p:nvPr/>
        </p:nvSpPr>
        <p:spPr>
          <a:xfrm>
            <a:off x="1219200" y="3962400"/>
            <a:ext cx="7310755" cy="1550035"/>
          </a:xfrm>
          <a:prstGeom prst="snip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vi-VN" altLang="en-US" sz="2000" b="1" dirty="0">
                <a:solidFill>
                  <a:schemeClr val="tx1"/>
                </a:solidFill>
                <a:latin typeface="Times New Roman" panose="02020603050405020304" pitchFamily="18" charset="0"/>
                <a:cs typeface="Times New Roman" panose="02020603050405020304" pitchFamily="18" charset="0"/>
              </a:rPr>
              <a:t>- Các em về nhà xem lại các mục 1, 2, 3.</a:t>
            </a:r>
            <a:endParaRPr lang="vi-VN" altLang="en-US" sz="2000" b="1" dirty="0">
              <a:solidFill>
                <a:schemeClr val="tx1"/>
              </a:solidFill>
              <a:latin typeface="Times New Roman" panose="02020603050405020304" pitchFamily="18" charset="0"/>
              <a:cs typeface="Times New Roman" panose="02020603050405020304" pitchFamily="18" charset="0"/>
            </a:endParaRPr>
          </a:p>
          <a:p>
            <a:pPr algn="l"/>
            <a:r>
              <a:rPr lang="vi-VN" altLang="en-US" sz="2000" b="1" dirty="0">
                <a:solidFill>
                  <a:schemeClr val="tx1"/>
                </a:solidFill>
                <a:latin typeface="Times New Roman" panose="02020603050405020304" pitchFamily="18" charset="0"/>
                <a:cs typeface="Times New Roman" panose="02020603050405020304" pitchFamily="18" charset="0"/>
              </a:rPr>
              <a:t>- Luyện tập thêm các bài tập 1 - 6 trang 54, 55 SGK</a:t>
            </a:r>
            <a:endParaRPr lang="vi-VN" altLang="en-US" sz="2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bwMode="auto">
          <a:xfrm>
            <a:off x="381000" y="642938"/>
            <a:ext cx="2527300" cy="1120775"/>
            <a:chOff x="136" y="980"/>
            <a:chExt cx="1592" cy="706"/>
          </a:xfrm>
        </p:grpSpPr>
        <p:sp>
          <p:nvSpPr>
            <p:cNvPr id="5128" name="Text Box 4"/>
            <p:cNvSpPr txBox="1">
              <a:spLocks noChangeArrowheads="1"/>
            </p:cNvSpPr>
            <p:nvPr/>
          </p:nvSpPr>
          <p:spPr bwMode="auto">
            <a:xfrm>
              <a:off x="144" y="988"/>
              <a:ext cx="1584"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6600" b="1" i="1" u="sng">
                  <a:solidFill>
                    <a:srgbClr val="3333FF"/>
                  </a:solidFill>
                  <a:latin typeface="VNI-Brush" pitchFamily="2" charset="0"/>
                </a:rPr>
                <a:t>Bài 1</a:t>
              </a:r>
              <a:endParaRPr lang="en-US" sz="6600" b="1" i="1">
                <a:solidFill>
                  <a:srgbClr val="3333FF"/>
                </a:solidFill>
                <a:latin typeface="VNI-Brush" pitchFamily="2" charset="0"/>
              </a:endParaRPr>
            </a:p>
          </p:txBody>
        </p:sp>
        <p:sp>
          <p:nvSpPr>
            <p:cNvPr id="5129" name="Text Box 10"/>
            <p:cNvSpPr txBox="1">
              <a:spLocks noChangeArrowheads="1"/>
            </p:cNvSpPr>
            <p:nvPr/>
          </p:nvSpPr>
          <p:spPr bwMode="auto">
            <a:xfrm>
              <a:off x="136" y="980"/>
              <a:ext cx="1584"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6600" b="1" i="1" u="sng">
                  <a:solidFill>
                    <a:srgbClr val="FF00FF"/>
                  </a:solidFill>
                  <a:latin typeface="VNI-Brush" pitchFamily="2" charset="0"/>
                </a:rPr>
                <a:t>Bài 1</a:t>
              </a:r>
              <a:endParaRPr lang="en-US" sz="6600" b="1" i="1">
                <a:solidFill>
                  <a:srgbClr val="FF00FF"/>
                </a:solidFill>
                <a:latin typeface="VNI-Brush" pitchFamily="2" charset="0"/>
              </a:endParaRPr>
            </a:p>
          </p:txBody>
        </p:sp>
      </p:grpSp>
      <p:sp>
        <p:nvSpPr>
          <p:cNvPr id="5123" name="WordArt 12"/>
          <p:cNvSpPr>
            <a:spLocks noChangeArrowheads="1" noChangeShapeType="1" noTextEdit="1"/>
          </p:cNvSpPr>
          <p:nvPr/>
        </p:nvSpPr>
        <p:spPr bwMode="auto">
          <a:xfrm>
            <a:off x="203200" y="2187575"/>
            <a:ext cx="8610600" cy="11430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sz="2000" b="1" kern="10">
                <a:solidFill>
                  <a:srgbClr val="FF0000"/>
                </a:solidFill>
                <a:effectLst>
                  <a:outerShdw dist="35921" dir="2700000" algn="ctr" rotWithShape="0">
                    <a:srgbClr val="808080">
                      <a:alpha val="50000"/>
                    </a:srgbClr>
                  </a:outerShdw>
                </a:effectLst>
                <a:latin typeface="Arial" panose="020B0604020202020204"/>
                <a:cs typeface="Arial" panose="020B0604020202020204"/>
              </a:rPr>
              <a:t>SỐ NGUYÊN ÂM VÀ TẬP HỢP CÁC SỐ NGUYÊN</a:t>
            </a:r>
            <a:endParaRPr lang="en-US" sz="2000" b="1" kern="10">
              <a:solidFill>
                <a:srgbClr val="FF0000"/>
              </a:solidFill>
              <a:effectLst>
                <a:outerShdw dist="35921" dir="2700000" algn="ctr" rotWithShape="0">
                  <a:srgbClr val="808080">
                    <a:alpha val="50000"/>
                  </a:srgbClr>
                </a:outerShdw>
              </a:effectLst>
              <a:latin typeface="Arial" panose="020B0604020202020204"/>
              <a:cs typeface="Arial" panose="020B0604020202020204"/>
            </a:endParaRPr>
          </a:p>
        </p:txBody>
      </p:sp>
      <p:pic>
        <p:nvPicPr>
          <p:cNvPr id="5124" name="Picture 15" descr="n3"/>
          <p:cNvPicPr>
            <a:picLocks noChangeAspect="1" noChangeArrowheads="1"/>
          </p:cNvPicPr>
          <p:nvPr/>
        </p:nvPicPr>
        <p:blipFill>
          <a:blip r:embed="rId1"/>
          <a:srcRect/>
          <a:stretch>
            <a:fillRect/>
          </a:stretch>
        </p:blipFill>
        <p:spPr bwMode="auto">
          <a:xfrm rot="-5400000" flipH="1" flipV="1">
            <a:off x="-3404393" y="3404393"/>
            <a:ext cx="685800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5" descr="n3"/>
          <p:cNvPicPr>
            <a:picLocks noChangeAspect="1" noChangeArrowheads="1"/>
          </p:cNvPicPr>
          <p:nvPr/>
        </p:nvPicPr>
        <p:blipFill>
          <a:blip r:embed="rId1"/>
          <a:srcRect/>
          <a:stretch>
            <a:fillRect/>
          </a:stretch>
        </p:blipFill>
        <p:spPr bwMode="auto">
          <a:xfrm rot="16200000" flipH="1">
            <a:off x="5691188" y="3405187"/>
            <a:ext cx="6858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5" descr="n3"/>
          <p:cNvPicPr>
            <a:picLocks noChangeAspect="1" noChangeArrowheads="1"/>
          </p:cNvPicPr>
          <p:nvPr/>
        </p:nvPicPr>
        <p:blipFill>
          <a:blip r:embed="rId1"/>
          <a:srcRect/>
          <a:stretch>
            <a:fillRect/>
          </a:stretch>
        </p:blipFill>
        <p:spPr bwMode="auto">
          <a:xfrm rot="10800000" flipH="1" flipV="1">
            <a:off x="0" y="-22225"/>
            <a:ext cx="91440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5" descr="n3"/>
          <p:cNvPicPr>
            <a:picLocks noChangeAspect="1" noChangeArrowheads="1"/>
          </p:cNvPicPr>
          <p:nvPr/>
        </p:nvPicPr>
        <p:blipFill>
          <a:blip r:embed="rId1"/>
          <a:srcRect/>
          <a:stretch>
            <a:fillRect/>
          </a:stretch>
        </p:blipFill>
        <p:spPr bwMode="auto">
          <a:xfrm rot="10800000" flipH="1" flipV="1">
            <a:off x="0" y="6858000"/>
            <a:ext cx="91440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25400" y="498475"/>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solidFill>
                  <a:srgbClr val="FF0000"/>
                </a:solidFill>
                <a:latin typeface="Times New Roman" panose="02020603050405020304" pitchFamily="18" charset="0"/>
                <a:cs typeface="Times New Roman" panose="02020603050405020304" pitchFamily="18" charset="0"/>
              </a:rPr>
              <a:t>1. Làm quen với số nguyên âm</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147"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2" name="Rounded Rectangular Callout 1"/>
          <p:cNvSpPr/>
          <p:nvPr/>
        </p:nvSpPr>
        <p:spPr>
          <a:xfrm>
            <a:off x="2971800" y="1828800"/>
            <a:ext cx="5943600" cy="1116013"/>
          </a:xfrm>
          <a:prstGeom prst="wedgeRoundRectCallout">
            <a:avLst>
              <a:gd name="adj1" fmla="val -67575"/>
              <a:gd name="adj2" fmla="val 452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C) ở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0?</a:t>
            </a:r>
            <a:endParaRPr lang="en-US" sz="2800" b="1" dirty="0">
              <a:latin typeface="Times New Roman" panose="02020603050405020304" pitchFamily="18" charset="0"/>
              <a:cs typeface="Times New Roman" panose="02020603050405020304" pitchFamily="18" charset="0"/>
            </a:endParaRPr>
          </a:p>
        </p:txBody>
      </p:sp>
      <p:sp>
        <p:nvSpPr>
          <p:cNvPr id="14" name="Rounded Rectangular Callout 13"/>
          <p:cNvSpPr/>
          <p:nvPr/>
        </p:nvSpPr>
        <p:spPr>
          <a:xfrm>
            <a:off x="3165475" y="3429000"/>
            <a:ext cx="5943600" cy="1116013"/>
          </a:xfrm>
          <a:prstGeom prst="wedgeRoundRectCallout">
            <a:avLst>
              <a:gd name="adj1" fmla="val -72704"/>
              <a:gd name="adj2" fmla="val 4526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nhiệt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dưới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mực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a:t>
            </a:r>
            <a:r>
              <a:rPr lang="en-US" sz="2800" b="1" dirty="0">
                <a:solidFill>
                  <a:schemeClr val="tx1"/>
                </a:solidFill>
                <a:latin typeface="Times New Roman" panose="02020603050405020304" pitchFamily="18" charset="0"/>
                <a:cs typeface="Times New Roman" panose="02020603050405020304" pitchFamily="18" charset="0"/>
              </a:rPr>
              <a:t> 0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mang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dấu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TextBox 4"/>
          <p:cNvSpPr txBox="1">
            <a:spLocks noChangeArrowheads="1"/>
          </p:cNvSpPr>
          <p:nvPr/>
        </p:nvSpPr>
        <p:spPr bwMode="auto">
          <a:xfrm>
            <a:off x="2971800" y="3467100"/>
            <a:ext cx="57499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latin typeface="Times New Roman" panose="02020603050405020304" pitchFamily="18" charset="0"/>
                <a:cs typeface="Times New Roman" panose="02020603050405020304" pitchFamily="18" charset="0"/>
              </a:rPr>
              <a:t>Các số chỉ nhiệt độ dưới mực số 0 có mang dấu “–”</a:t>
            </a:r>
            <a:endParaRPr lang="en-US" sz="3200" b="1">
              <a:latin typeface="Times New Roman" panose="02020603050405020304" pitchFamily="18" charset="0"/>
              <a:cs typeface="Times New Roman" panose="02020603050405020304" pitchFamily="18" charset="0"/>
            </a:endParaRPr>
          </a:p>
        </p:txBody>
      </p:sp>
      <p:pic>
        <p:nvPicPr>
          <p:cNvPr id="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1082675"/>
            <a:ext cx="166687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0" presetClass="exit" presetSubtype="0" fill="hold" grpId="1"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2" grpId="0" animBg="1"/>
      <p:bldP spid="2" grpId="1" animBg="1"/>
      <p:bldP spid="14" grpId="0" animBg="1"/>
      <p:bldP spid="14" grpId="1"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108075"/>
            <a:ext cx="592455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Box 4"/>
          <p:cNvSpPr txBox="1">
            <a:spLocks noChangeArrowheads="1"/>
          </p:cNvSpPr>
          <p:nvPr/>
        </p:nvSpPr>
        <p:spPr bwMode="auto">
          <a:xfrm>
            <a:off x="25400" y="498475"/>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solidFill>
                  <a:srgbClr val="FF0000"/>
                </a:solidFill>
                <a:latin typeface="Times New Roman" panose="02020603050405020304" pitchFamily="18" charset="0"/>
                <a:cs typeface="Times New Roman" panose="02020603050405020304" pitchFamily="18" charset="0"/>
              </a:rPr>
              <a:t>1. Làm quen với số nguyên âm</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7172"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14" name="Rounded Rectangular Callout 13"/>
          <p:cNvSpPr/>
          <p:nvPr/>
        </p:nvSpPr>
        <p:spPr>
          <a:xfrm>
            <a:off x="2438400" y="5694363"/>
            <a:ext cx="5943600" cy="1114425"/>
          </a:xfrm>
          <a:prstGeom prst="wedgeRoundRectCallout">
            <a:avLst>
              <a:gd name="adj1" fmla="val -78046"/>
              <a:gd name="adj2" fmla="val -188129"/>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bậc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thang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độ</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cao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mang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dấu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trừ</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thì</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nằm</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trên</a:t>
            </a:r>
            <a:r>
              <a:rPr lang="en-US" sz="2400" b="1" dirty="0">
                <a:solidFill>
                  <a:schemeClr val="tx1"/>
                </a:solidFill>
                <a:latin typeface="Times New Roman" panose="02020603050405020304" pitchFamily="18" charset="0"/>
                <a:cs typeface="Times New Roman" panose="02020603050405020304" pitchFamily="18" charset="0"/>
              </a:rPr>
              <a:t> hay ở </a:t>
            </a:r>
            <a:r>
              <a:rPr lang="en-US" sz="2400" b="1" dirty="0" err="1">
                <a:solidFill>
                  <a:schemeClr val="tx1"/>
                </a:solidFill>
                <a:latin typeface="Times New Roman" panose="02020603050405020304" pitchFamily="18" charset="0"/>
                <a:cs typeface="Times New Roman" panose="02020603050405020304" pitchFamily="18" charset="0"/>
              </a:rPr>
              <a:t>dưới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mực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nước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biển</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25400" y="498475"/>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solidFill>
                  <a:srgbClr val="FF0000"/>
                </a:solidFill>
                <a:latin typeface="Times New Roman" panose="02020603050405020304" pitchFamily="18" charset="0"/>
                <a:cs typeface="Times New Roman" panose="02020603050405020304" pitchFamily="18" charset="0"/>
              </a:rPr>
              <a:t>1. Làm quen với số nguyên âm</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195"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9" name="TextBox 4"/>
          <p:cNvSpPr txBox="1">
            <a:spLocks noChangeArrowheads="1"/>
          </p:cNvSpPr>
          <p:nvPr/>
        </p:nvSpPr>
        <p:spPr bwMode="auto">
          <a:xfrm>
            <a:off x="203200" y="51816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2400" b="1">
                <a:solidFill>
                  <a:srgbClr val="0000FF"/>
                </a:solidFill>
                <a:latin typeface="Times New Roman" panose="02020603050405020304" pitchFamily="18" charset="0"/>
                <a:cs typeface="Times New Roman" panose="02020603050405020304" pitchFamily="18" charset="0"/>
              </a:rPr>
              <a:t>Trong đời sống, để biểu diễn nhiệt độ dưới không độ, độ cao dưới mực nước biển, để thực hiện được phép trừ hai số tự nhiên… người ta cần sử dụng một loại số mới, đó là </a:t>
            </a:r>
            <a:r>
              <a:rPr lang="en-US" sz="2400" b="1">
                <a:solidFill>
                  <a:srgbClr val="FF0000"/>
                </a:solidFill>
                <a:latin typeface="Times New Roman" panose="02020603050405020304" pitchFamily="18" charset="0"/>
                <a:cs typeface="Times New Roman" panose="02020603050405020304" pitchFamily="18" charset="0"/>
              </a:rPr>
              <a:t>số nguyên âm</a:t>
            </a:r>
            <a:r>
              <a:rPr lang="en-US" sz="2400" b="1">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8"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6800" y="1219200"/>
            <a:ext cx="1254125" cy="376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447800"/>
            <a:ext cx="4837113"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25400" y="498475"/>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solidFill>
                  <a:srgbClr val="FF0000"/>
                </a:solidFill>
                <a:latin typeface="Times New Roman" panose="02020603050405020304" pitchFamily="18" charset="0"/>
                <a:cs typeface="Times New Roman" panose="02020603050405020304" pitchFamily="18" charset="0"/>
              </a:rPr>
              <a:t>1. Làm quen với số nguyên âm</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9219"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9" name="TextBox 4"/>
          <p:cNvSpPr txBox="1">
            <a:spLocks noChangeArrowheads="1"/>
          </p:cNvSpPr>
          <p:nvPr/>
        </p:nvSpPr>
        <p:spPr bwMode="auto">
          <a:xfrm>
            <a:off x="38100" y="1082675"/>
            <a:ext cx="8686800" cy="831850"/>
          </a:xfrm>
          <a:prstGeom prst="rect">
            <a:avLst/>
          </a:prstGeom>
          <a:noFill/>
          <a:ln w="9525">
            <a:solidFill>
              <a:srgbClr val="00B0F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2400" b="1">
                <a:latin typeface="Times New Roman" panose="02020603050405020304" pitchFamily="18" charset="0"/>
                <a:cs typeface="Times New Roman" panose="02020603050405020304" pitchFamily="18" charset="0"/>
              </a:rPr>
              <a:t>Số nguyên âm được ghi như sau: -1; -2; -3;… và được đọc là: âm một, âm hai, âm ba… hoặc: trừ một, trừ hai, trừ ba, …</a:t>
            </a:r>
            <a:endParaRPr lang="en-US" sz="2400" b="1">
              <a:latin typeface="Times New Roman" panose="02020603050405020304" pitchFamily="18" charset="0"/>
              <a:cs typeface="Times New Roman" panose="02020603050405020304" pitchFamily="18" charset="0"/>
            </a:endParaRPr>
          </a:p>
        </p:txBody>
      </p:sp>
      <p:sp>
        <p:nvSpPr>
          <p:cNvPr id="9221" name="TextBox 4"/>
          <p:cNvSpPr txBox="1">
            <a:spLocks noChangeArrowheads="1"/>
          </p:cNvSpPr>
          <p:nvPr/>
        </p:nvSpPr>
        <p:spPr bwMode="auto">
          <a:xfrm>
            <a:off x="0" y="2438400"/>
            <a:ext cx="9410700" cy="133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sz="2700" b="1">
                <a:solidFill>
                  <a:srgbClr val="00B050"/>
                </a:solidFill>
                <a:latin typeface="Times New Roman" panose="02020603050405020304" pitchFamily="18" charset="0"/>
                <a:cs typeface="Times New Roman" panose="02020603050405020304" pitchFamily="18" charset="0"/>
              </a:rPr>
              <a:t>TH1:</a:t>
            </a:r>
            <a:r>
              <a:rPr lang="en-US" sz="2700" b="1">
                <a:solidFill>
                  <a:srgbClr val="FF0000"/>
                </a:solidFill>
                <a:latin typeface="Times New Roman" panose="02020603050405020304" pitchFamily="18" charset="0"/>
                <a:cs typeface="Times New Roman" panose="02020603050405020304" pitchFamily="18" charset="0"/>
              </a:rPr>
              <a:t> </a:t>
            </a:r>
            <a:r>
              <a:rPr lang="en-US" sz="2700" b="1">
                <a:latin typeface="Times New Roman" panose="02020603050405020304" pitchFamily="18" charset="0"/>
                <a:cs typeface="Times New Roman" panose="02020603050405020304" pitchFamily="18" charset="0"/>
              </a:rPr>
              <a:t>Đọc các số  nguyên âm chỉ nhiệt độ dưới 0</a:t>
            </a:r>
            <a:r>
              <a:rPr lang="en-US" sz="2700" b="1" baseline="30000">
                <a:latin typeface="Times New Roman" panose="02020603050405020304" pitchFamily="18" charset="0"/>
                <a:cs typeface="Times New Roman" panose="02020603050405020304" pitchFamily="18" charset="0"/>
              </a:rPr>
              <a:t>0</a:t>
            </a:r>
            <a:r>
              <a:rPr lang="en-US" sz="2700" b="1">
                <a:latin typeface="Times New Roman" panose="02020603050405020304" pitchFamily="18" charset="0"/>
                <a:cs typeface="Times New Roman" panose="02020603050405020304" pitchFamily="18" charset="0"/>
              </a:rPr>
              <a:t>C sau đây:</a:t>
            </a:r>
            <a:endParaRPr lang="en-US" sz="2700" b="1">
              <a:latin typeface="Times New Roman" panose="02020603050405020304" pitchFamily="18" charset="0"/>
              <a:cs typeface="Times New Roman" panose="02020603050405020304" pitchFamily="18" charset="0"/>
            </a:endParaRPr>
          </a:p>
          <a:p>
            <a:pPr eaLnBrk="1" hangingPunct="1">
              <a:lnSpc>
                <a:spcPct val="150000"/>
              </a:lnSpc>
            </a:pPr>
            <a:r>
              <a:rPr lang="en-US" sz="2700" b="1">
                <a:solidFill>
                  <a:srgbClr val="FF0000"/>
                </a:solidFill>
                <a:latin typeface="Times New Roman" panose="02020603050405020304" pitchFamily="18" charset="0"/>
                <a:cs typeface="Times New Roman" panose="02020603050405020304" pitchFamily="18" charset="0"/>
              </a:rPr>
              <a:t>                         -4</a:t>
            </a:r>
            <a:r>
              <a:rPr lang="en-US" sz="2700" b="1" baseline="30000">
                <a:solidFill>
                  <a:srgbClr val="FF0000"/>
                </a:solidFill>
                <a:latin typeface="Times New Roman" panose="02020603050405020304" pitchFamily="18" charset="0"/>
                <a:cs typeface="Times New Roman" panose="02020603050405020304" pitchFamily="18" charset="0"/>
              </a:rPr>
              <a:t>0</a:t>
            </a:r>
            <a:r>
              <a:rPr lang="en-US" sz="2700" b="1">
                <a:solidFill>
                  <a:srgbClr val="FF0000"/>
                </a:solidFill>
                <a:latin typeface="Times New Roman" panose="02020603050405020304" pitchFamily="18" charset="0"/>
                <a:cs typeface="Times New Roman" panose="02020603050405020304" pitchFamily="18" charset="0"/>
              </a:rPr>
              <a:t>C;  -10</a:t>
            </a:r>
            <a:r>
              <a:rPr lang="en-US" sz="2700" b="1" baseline="30000">
                <a:solidFill>
                  <a:srgbClr val="FF0000"/>
                </a:solidFill>
                <a:latin typeface="Times New Roman" panose="02020603050405020304" pitchFamily="18" charset="0"/>
                <a:cs typeface="Times New Roman" panose="02020603050405020304" pitchFamily="18" charset="0"/>
              </a:rPr>
              <a:t>0</a:t>
            </a:r>
            <a:r>
              <a:rPr lang="en-US" sz="2700" b="1">
                <a:solidFill>
                  <a:srgbClr val="FF0000"/>
                </a:solidFill>
                <a:latin typeface="Times New Roman" panose="02020603050405020304" pitchFamily="18" charset="0"/>
                <a:cs typeface="Times New Roman" panose="02020603050405020304" pitchFamily="18" charset="0"/>
              </a:rPr>
              <a:t>C;   -23</a:t>
            </a:r>
            <a:r>
              <a:rPr lang="en-US" sz="2700" b="1" baseline="30000">
                <a:solidFill>
                  <a:srgbClr val="FF0000"/>
                </a:solidFill>
                <a:latin typeface="Times New Roman" panose="02020603050405020304" pitchFamily="18" charset="0"/>
                <a:cs typeface="Times New Roman" panose="02020603050405020304" pitchFamily="18" charset="0"/>
              </a:rPr>
              <a:t>0</a:t>
            </a:r>
            <a:r>
              <a:rPr lang="en-US" sz="2700" b="1">
                <a:solidFill>
                  <a:srgbClr val="FF0000"/>
                </a:solidFill>
                <a:latin typeface="Times New Roman" panose="02020603050405020304" pitchFamily="18" charset="0"/>
                <a:cs typeface="Times New Roman" panose="02020603050405020304" pitchFamily="18" charset="0"/>
              </a:rPr>
              <a:t>C.</a:t>
            </a:r>
            <a:endParaRPr lang="en-US" sz="27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barn(inVertical)">
                                      <p:cBhvr>
                                        <p:cTn id="12"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400" y="498475"/>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solidFill>
                  <a:srgbClr val="FF0000"/>
                </a:solidFill>
                <a:latin typeface="Times New Roman" panose="02020603050405020304" pitchFamily="18" charset="0"/>
                <a:cs typeface="Times New Roman" panose="02020603050405020304" pitchFamily="18" charset="0"/>
              </a:rPr>
              <a:t>2. Tập hợp số nguyên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0243"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8" name="TextBox 4"/>
          <p:cNvSpPr txBox="1">
            <a:spLocks noChangeArrowheads="1"/>
          </p:cNvSpPr>
          <p:nvPr/>
        </p:nvSpPr>
        <p:spPr bwMode="auto">
          <a:xfrm>
            <a:off x="533400" y="1152525"/>
            <a:ext cx="44084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sz="2700" b="1">
                <a:latin typeface="Times New Roman" panose="02020603050405020304" pitchFamily="18" charset="0"/>
                <a:cs typeface="Times New Roman" panose="02020603050405020304" pitchFamily="18" charset="0"/>
              </a:rPr>
              <a:t>N = {0; 1; 2; 3; …}  </a:t>
            </a:r>
            <a:endParaRPr lang="en-US" sz="2700" b="1">
              <a:solidFill>
                <a:srgbClr val="FF0000"/>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3327400" y="1143000"/>
            <a:ext cx="4408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sz="2700" b="1">
                <a:latin typeface="Times New Roman" panose="02020603050405020304" pitchFamily="18" charset="0"/>
                <a:cs typeface="Times New Roman" panose="02020603050405020304" pitchFamily="18" charset="0"/>
              </a:rPr>
              <a:t>là tập hợp số tự nhiên</a:t>
            </a:r>
            <a:endParaRPr lang="en-US" sz="2700" b="1">
              <a:solidFill>
                <a:srgbClr val="FF0000"/>
              </a:solidFill>
              <a:latin typeface="Times New Roman" panose="02020603050405020304" pitchFamily="18" charset="0"/>
              <a:cs typeface="Times New Roman" panose="02020603050405020304" pitchFamily="18" charset="0"/>
            </a:endParaRPr>
          </a:p>
        </p:txBody>
      </p:sp>
      <p:sp>
        <p:nvSpPr>
          <p:cNvPr id="7" name="TextBox 4"/>
          <p:cNvSpPr txBox="1">
            <a:spLocks noChangeArrowheads="1"/>
          </p:cNvSpPr>
          <p:nvPr/>
        </p:nvSpPr>
        <p:spPr bwMode="auto">
          <a:xfrm>
            <a:off x="508000" y="1755775"/>
            <a:ext cx="6121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sz="2700" b="1">
                <a:latin typeface="Times New Roman" panose="02020603050405020304" pitchFamily="18" charset="0"/>
                <a:cs typeface="Times New Roman" panose="02020603050405020304" pitchFamily="18" charset="0"/>
              </a:rPr>
              <a:t>Z = {…; -3; -2; -1; 0; 1; 2; 3; …}  </a:t>
            </a:r>
            <a:endParaRPr lang="en-US" sz="2700" b="1">
              <a:solidFill>
                <a:srgbClr val="FF0000"/>
              </a:solidFill>
              <a:latin typeface="Times New Roman" panose="02020603050405020304" pitchFamily="18" charset="0"/>
              <a:cs typeface="Times New Roman" panose="02020603050405020304" pitchFamily="18" charset="0"/>
            </a:endParaRPr>
          </a:p>
        </p:txBody>
      </p:sp>
      <p:sp>
        <p:nvSpPr>
          <p:cNvPr id="10" name="TextBox 4"/>
          <p:cNvSpPr txBox="1">
            <a:spLocks noChangeArrowheads="1"/>
          </p:cNvSpPr>
          <p:nvPr/>
        </p:nvSpPr>
        <p:spPr bwMode="auto">
          <a:xfrm>
            <a:off x="1219200" y="2743200"/>
            <a:ext cx="6254750" cy="7159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sz="2700" b="1">
                <a:latin typeface="Times New Roman" panose="02020603050405020304" pitchFamily="18" charset="0"/>
                <a:cs typeface="Times New Roman" panose="02020603050405020304" pitchFamily="18" charset="0"/>
              </a:rPr>
              <a:t>Tập hợp Z gồm những loại số nào?</a:t>
            </a:r>
            <a:endParaRPr lang="en-US" sz="2700" b="1">
              <a:solidFill>
                <a:srgbClr val="FF0000"/>
              </a:solidFill>
              <a:latin typeface="Times New Roman" panose="02020603050405020304" pitchFamily="18" charset="0"/>
              <a:cs typeface="Times New Roman" panose="02020603050405020304" pitchFamily="18" charset="0"/>
            </a:endParaRPr>
          </a:p>
        </p:txBody>
      </p:sp>
      <p:sp>
        <p:nvSpPr>
          <p:cNvPr id="11" name="TextBox 4"/>
          <p:cNvSpPr txBox="1">
            <a:spLocks noChangeArrowheads="1"/>
          </p:cNvSpPr>
          <p:nvPr/>
        </p:nvSpPr>
        <p:spPr bwMode="auto">
          <a:xfrm>
            <a:off x="203200" y="2640013"/>
            <a:ext cx="89408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700">
                <a:solidFill>
                  <a:srgbClr val="0000FF"/>
                </a:solidFill>
                <a:latin typeface="Times New Roman" panose="02020603050405020304" pitchFamily="18" charset="0"/>
                <a:cs typeface="Times New Roman" panose="02020603050405020304" pitchFamily="18" charset="0"/>
              </a:rPr>
              <a:t>- Các số tự nhiên khác 0 còn được gọi là các </a:t>
            </a:r>
            <a:r>
              <a:rPr lang="en-US" sz="2700" b="1">
                <a:solidFill>
                  <a:srgbClr val="0000FF"/>
                </a:solidFill>
                <a:latin typeface="Times New Roman" panose="02020603050405020304" pitchFamily="18" charset="0"/>
                <a:cs typeface="Times New Roman" panose="02020603050405020304" pitchFamily="18" charset="0"/>
              </a:rPr>
              <a:t>số nguyên dương</a:t>
            </a:r>
            <a:r>
              <a:rPr lang="en-US" sz="2700">
                <a:solidFill>
                  <a:srgbClr val="0000FF"/>
                </a:solidFill>
                <a:latin typeface="Times New Roman" panose="02020603050405020304" pitchFamily="18" charset="0"/>
                <a:cs typeface="Times New Roman" panose="02020603050405020304" pitchFamily="18" charset="0"/>
              </a:rPr>
              <a:t>, viết là: +1; +2; +3;… hoặc 1; 2; 3; …</a:t>
            </a:r>
            <a:endParaRPr lang="en-US" sz="2700">
              <a:solidFill>
                <a:srgbClr val="0000FF"/>
              </a:solidFill>
              <a:latin typeface="Times New Roman" panose="02020603050405020304" pitchFamily="18" charset="0"/>
              <a:cs typeface="Times New Roman" panose="02020603050405020304" pitchFamily="18" charset="0"/>
            </a:endParaRPr>
          </a:p>
        </p:txBody>
      </p:sp>
      <p:sp>
        <p:nvSpPr>
          <p:cNvPr id="12" name="TextBox 4"/>
          <p:cNvSpPr txBox="1">
            <a:spLocks noChangeArrowheads="1"/>
          </p:cNvSpPr>
          <p:nvPr/>
        </p:nvSpPr>
        <p:spPr bwMode="auto">
          <a:xfrm>
            <a:off x="228600" y="3733800"/>
            <a:ext cx="8715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700">
                <a:solidFill>
                  <a:srgbClr val="0000FF"/>
                </a:solidFill>
                <a:latin typeface="Times New Roman" panose="02020603050405020304" pitchFamily="18" charset="0"/>
                <a:cs typeface="Times New Roman" panose="02020603050405020304" pitchFamily="18" charset="0"/>
              </a:rPr>
              <a:t>- Các số -1; -2; -3; … là các </a:t>
            </a:r>
            <a:r>
              <a:rPr lang="en-US" sz="2700" b="1">
                <a:solidFill>
                  <a:srgbClr val="0000FF"/>
                </a:solidFill>
                <a:latin typeface="Times New Roman" panose="02020603050405020304" pitchFamily="18" charset="0"/>
                <a:cs typeface="Times New Roman" panose="02020603050405020304" pitchFamily="18" charset="0"/>
              </a:rPr>
              <a:t>số nguyên âm</a:t>
            </a:r>
            <a:r>
              <a:rPr lang="en-US" sz="2700">
                <a:solidFill>
                  <a:srgbClr val="0000FF"/>
                </a:solidFill>
                <a:latin typeface="Times New Roman" panose="02020603050405020304" pitchFamily="18" charset="0"/>
                <a:cs typeface="Times New Roman" panose="02020603050405020304" pitchFamily="18" charset="0"/>
              </a:rPr>
              <a:t>.</a:t>
            </a:r>
            <a:endParaRPr lang="en-US" sz="2700">
              <a:solidFill>
                <a:srgbClr val="0000FF"/>
              </a:solidFill>
              <a:latin typeface="Times New Roman" panose="02020603050405020304" pitchFamily="18" charset="0"/>
              <a:cs typeface="Times New Roman" panose="02020603050405020304" pitchFamily="18" charset="0"/>
            </a:endParaRPr>
          </a:p>
        </p:txBody>
      </p:sp>
      <p:sp>
        <p:nvSpPr>
          <p:cNvPr id="13" name="TextBox 4"/>
          <p:cNvSpPr txBox="1">
            <a:spLocks noChangeArrowheads="1"/>
          </p:cNvSpPr>
          <p:nvPr/>
        </p:nvSpPr>
        <p:spPr bwMode="auto">
          <a:xfrm>
            <a:off x="203200" y="4419600"/>
            <a:ext cx="8715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700">
                <a:solidFill>
                  <a:srgbClr val="0000FF"/>
                </a:solidFill>
                <a:latin typeface="Times New Roman" panose="02020603050405020304" pitchFamily="18" charset="0"/>
                <a:cs typeface="Times New Roman" panose="02020603050405020304" pitchFamily="18" charset="0"/>
              </a:rPr>
              <a:t>- Số 0 không phải là số nguyên dương và cũng không phải là số nguyên âm.</a:t>
            </a:r>
            <a:endParaRPr lang="en-US" sz="27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10" grpId="0" animBg="1"/>
      <p:bldP spid="10" grpId="1" animBg="1"/>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p:cNvSpPr txBox="1">
            <a:spLocks noChangeArrowheads="1"/>
          </p:cNvSpPr>
          <p:nvPr/>
        </p:nvSpPr>
        <p:spPr bwMode="auto">
          <a:xfrm>
            <a:off x="25400" y="498475"/>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solidFill>
                  <a:srgbClr val="FF0000"/>
                </a:solidFill>
                <a:latin typeface="Times New Roman" panose="02020603050405020304" pitchFamily="18" charset="0"/>
                <a:cs typeface="Times New Roman" panose="02020603050405020304" pitchFamily="18" charset="0"/>
              </a:rPr>
              <a:t>2. Tập hợp số nguyên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1267" name="TextBox 3"/>
          <p:cNvSpPr txBox="1">
            <a:spLocks noChangeArrowheads="1"/>
          </p:cNvSpPr>
          <p:nvPr/>
        </p:nvSpPr>
        <p:spPr bwMode="auto">
          <a:xfrm>
            <a:off x="25400"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chemeClr val="bg1"/>
                </a:solidFill>
                <a:latin typeface="Times New Roman" panose="02020603050405020304" pitchFamily="18" charset="0"/>
                <a:cs typeface="Times New Roman" panose="02020603050405020304" pitchFamily="18" charset="0"/>
              </a:rPr>
              <a:t>BÀI 1:  SỐ NGUYÊN ÂM VÀ TẬP HỢP CÁC SỐ NGUYÊN</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8" name="TextBox 4"/>
          <p:cNvSpPr txBox="1">
            <a:spLocks noChangeArrowheads="1"/>
          </p:cNvSpPr>
          <p:nvPr/>
        </p:nvSpPr>
        <p:spPr bwMode="auto">
          <a:xfrm>
            <a:off x="266700" y="1082675"/>
            <a:ext cx="8534400" cy="1960880"/>
          </a:xfrm>
          <a:prstGeom prst="rect">
            <a:avLst/>
          </a:prstGeom>
          <a:noFill/>
          <a:ln w="9525">
            <a:solidFill>
              <a:srgbClr val="00B0F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sz="2700" b="1">
                <a:latin typeface="Times New Roman" panose="02020603050405020304" pitchFamily="18" charset="0"/>
                <a:cs typeface="Times New Roman" panose="02020603050405020304" pitchFamily="18" charset="0"/>
              </a:rPr>
              <a:t>- Tập hợp gồm các số nguyên âm, số 0 và các số nguyên dương được gọi là </a:t>
            </a:r>
            <a:r>
              <a:rPr lang="en-US" sz="2700" b="1">
                <a:solidFill>
                  <a:srgbClr val="FF0000"/>
                </a:solidFill>
                <a:latin typeface="Times New Roman" panose="02020603050405020304" pitchFamily="18" charset="0"/>
                <a:cs typeface="Times New Roman" panose="02020603050405020304" pitchFamily="18" charset="0"/>
              </a:rPr>
              <a:t>tập hợp số nguyên</a:t>
            </a:r>
            <a:endParaRPr lang="en-US" sz="2700" b="1">
              <a:solidFill>
                <a:srgbClr val="FF0000"/>
              </a:solidFill>
              <a:latin typeface="Times New Roman" panose="02020603050405020304" pitchFamily="18" charset="0"/>
              <a:cs typeface="Times New Roman" panose="02020603050405020304" pitchFamily="18" charset="0"/>
            </a:endParaRPr>
          </a:p>
          <a:p>
            <a:pPr eaLnBrk="1" hangingPunct="1">
              <a:lnSpc>
                <a:spcPct val="150000"/>
              </a:lnSpc>
            </a:pPr>
            <a:r>
              <a:rPr lang="en-US" sz="2700" b="1" i="1">
                <a:solidFill>
                  <a:schemeClr val="tx1"/>
                </a:solidFill>
                <a:latin typeface="Times New Roman" panose="02020603050405020304" pitchFamily="18" charset="0"/>
                <a:cs typeface="Times New Roman" panose="02020603050405020304" pitchFamily="18" charset="0"/>
              </a:rPr>
              <a:t>- Ta kí hiệu tập hợp số nguyên là </a:t>
            </a:r>
            <a:r>
              <a:rPr lang="en-US" sz="2700" b="1" i="1">
                <a:solidFill>
                  <a:schemeClr val="tx1"/>
                </a:solidFill>
                <a:latin typeface="Times New Roman" panose="02020603050405020304" pitchFamily="18" charset="0"/>
                <a:cs typeface="Times New Roman" panose="02020603050405020304" pitchFamily="18" charset="0"/>
                <a:sym typeface="+mn-ea"/>
              </a:rPr>
              <a:t>Z</a:t>
            </a:r>
            <a:endParaRPr lang="en-US" sz="2700" b="1" i="1">
              <a:solidFill>
                <a:schemeClr val="tx1"/>
              </a:solidFill>
              <a:latin typeface="Times New Roman" panose="02020603050405020304" pitchFamily="18" charset="0"/>
              <a:cs typeface="Times New Roman" panose="02020603050405020304" pitchFamily="18" charset="0"/>
              <a:sym typeface="+mn-ea"/>
            </a:endParaRPr>
          </a:p>
        </p:txBody>
      </p:sp>
      <p:sp>
        <p:nvSpPr>
          <p:cNvPr id="7" name="TextBox 4"/>
          <p:cNvSpPr txBox="1">
            <a:spLocks noChangeArrowheads="1"/>
          </p:cNvSpPr>
          <p:nvPr/>
        </p:nvSpPr>
        <p:spPr bwMode="auto">
          <a:xfrm>
            <a:off x="838200" y="3505200"/>
            <a:ext cx="6121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sz="2700" b="1">
                <a:latin typeface="Times New Roman" panose="02020603050405020304" pitchFamily="18" charset="0"/>
                <a:cs typeface="Times New Roman" panose="02020603050405020304" pitchFamily="18" charset="0"/>
              </a:rPr>
              <a:t>Z = {…; -3; -2; -1; 0; 1; 2; 3; …}  </a:t>
            </a:r>
            <a:endParaRPr lang="en-US" sz="2700" b="1">
              <a:solidFill>
                <a:srgbClr val="FF0000"/>
              </a:solidFill>
              <a:latin typeface="Times New Roman" panose="02020603050405020304" pitchFamily="18" charset="0"/>
              <a:cs typeface="Times New Roman" panose="02020603050405020304" pitchFamily="18" charset="0"/>
            </a:endParaRPr>
          </a:p>
        </p:txBody>
      </p:sp>
      <p:sp>
        <p:nvSpPr>
          <p:cNvPr id="14" name="TextBox 4"/>
          <p:cNvSpPr txBox="1">
            <a:spLocks noChangeArrowheads="1"/>
          </p:cNvSpPr>
          <p:nvPr/>
        </p:nvSpPr>
        <p:spPr bwMode="auto">
          <a:xfrm>
            <a:off x="838200" y="4495800"/>
            <a:ext cx="612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sz="2700" b="1">
                <a:solidFill>
                  <a:srgbClr val="00B050"/>
                </a:solidFill>
                <a:latin typeface="Times New Roman" panose="02020603050405020304" pitchFamily="18" charset="0"/>
                <a:cs typeface="Times New Roman" panose="02020603050405020304" pitchFamily="18" charset="0"/>
              </a:rPr>
              <a:t>VD: </a:t>
            </a:r>
            <a:r>
              <a:rPr lang="en-US" sz="2700" b="1">
                <a:latin typeface="Times New Roman" panose="02020603050405020304" pitchFamily="18" charset="0"/>
                <a:cs typeface="Times New Roman" panose="02020603050405020304" pitchFamily="18" charset="0"/>
              </a:rPr>
              <a:t>-9    Z;    2021     Z;  0      Z </a:t>
            </a:r>
            <a:endParaRPr lang="en-US" sz="27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271"/>
                                        </p:tgtEl>
                                        <p:attrNameLst>
                                          <p:attrName>style.visibility</p:attrName>
                                        </p:attrNameLst>
                                      </p:cBhvr>
                                      <p:to>
                                        <p:strVal val="visible"/>
                                      </p:to>
                                    </p:set>
                                    <p:animEffect transition="in" filter="barn(inVertical)">
                                      <p:cBhvr>
                                        <p:cTn id="22" dur="500"/>
                                        <p:tgtEl>
                                          <p:spTgt spid="1127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272"/>
                                        </p:tgtEl>
                                        <p:attrNameLst>
                                          <p:attrName>style.visibility</p:attrName>
                                        </p:attrNameLst>
                                      </p:cBhvr>
                                      <p:to>
                                        <p:strVal val="visible"/>
                                      </p:to>
                                    </p:set>
                                    <p:animEffect transition="in" filter="barn(inVertical)">
                                      <p:cBhvr>
                                        <p:cTn id="27" dur="500"/>
                                        <p:tgtEl>
                                          <p:spTgt spid="1127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273"/>
                                        </p:tgtEl>
                                        <p:attrNameLst>
                                          <p:attrName>style.visibility</p:attrName>
                                        </p:attrNameLst>
                                      </p:cBhvr>
                                      <p:to>
                                        <p:strVal val="visible"/>
                                      </p:to>
                                    </p:set>
                                    <p:animEffect transition="in" filter="barn(inVertical)">
                                      <p:cBhvr>
                                        <p:cTn id="32"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5313</Words>
  <Application>WPS Presentation</Application>
  <PresentationFormat>On-screen Show (4:3)</PresentationFormat>
  <Paragraphs>380</Paragraphs>
  <Slides>27</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15</vt:i4>
      </vt:variant>
      <vt:variant>
        <vt:lpstr>幻灯片标题</vt:lpstr>
      </vt:variant>
      <vt:variant>
        <vt:i4>27</vt:i4>
      </vt:variant>
    </vt:vector>
  </HeadingPairs>
  <TitlesOfParts>
    <vt:vector size="54" baseType="lpstr">
      <vt:lpstr>Arial</vt:lpstr>
      <vt:lpstr>SimSun</vt:lpstr>
      <vt:lpstr>Wingdings</vt:lpstr>
      <vt:lpstr>Calibri</vt:lpstr>
      <vt:lpstr>Times New Roman</vt:lpstr>
      <vt:lpstr>Tahoma</vt:lpstr>
      <vt:lpstr>VNI-Brush</vt:lpstr>
      <vt:lpstr>Arial</vt:lpstr>
      <vt:lpstr>Microsoft YaHei</vt:lpstr>
      <vt:lpstr>Arial Unicode MS</vt:lpstr>
      <vt:lpstr>Tahoma</vt:lpstr>
      <vt:lpstr>Office Theme</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http://viet4room.com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Manh Cuong</dc:creator>
  <cp:lastModifiedBy>DELL</cp:lastModifiedBy>
  <cp:revision>305</cp:revision>
  <dcterms:created xsi:type="dcterms:W3CDTF">2016-11-26T13:35:00Z</dcterms:created>
  <dcterms:modified xsi:type="dcterms:W3CDTF">2021-08-30T05:57:29Z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